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4008" r:id="rId3"/>
    <p:sldMasterId id="2147484020" r:id="rId4"/>
    <p:sldMasterId id="2147484032" r:id="rId5"/>
    <p:sldMasterId id="2147484044" r:id="rId6"/>
    <p:sldMasterId id="2147484056" r:id="rId7"/>
    <p:sldMasterId id="2147484068" r:id="rId8"/>
    <p:sldMasterId id="2147484080" r:id="rId9"/>
    <p:sldMasterId id="2147484092" r:id="rId10"/>
    <p:sldMasterId id="2147484104" r:id="rId11"/>
  </p:sldMasterIdLst>
  <p:notesMasterIdLst>
    <p:notesMasterId r:id="rId32"/>
  </p:notesMasterIdLst>
  <p:handoutMasterIdLst>
    <p:handoutMasterId r:id="rId33"/>
  </p:handoutMasterIdLst>
  <p:sldIdLst>
    <p:sldId id="305" r:id="rId12"/>
    <p:sldId id="362" r:id="rId13"/>
    <p:sldId id="334" r:id="rId14"/>
    <p:sldId id="363" r:id="rId15"/>
    <p:sldId id="360" r:id="rId16"/>
    <p:sldId id="361" r:id="rId17"/>
    <p:sldId id="352" r:id="rId18"/>
    <p:sldId id="347" r:id="rId19"/>
    <p:sldId id="351" r:id="rId20"/>
    <p:sldId id="348" r:id="rId21"/>
    <p:sldId id="349" r:id="rId22"/>
    <p:sldId id="357" r:id="rId23"/>
    <p:sldId id="358" r:id="rId24"/>
    <p:sldId id="354" r:id="rId25"/>
    <p:sldId id="355" r:id="rId26"/>
    <p:sldId id="356" r:id="rId27"/>
    <p:sldId id="359" r:id="rId28"/>
    <p:sldId id="364" r:id="rId29"/>
    <p:sldId id="350" r:id="rId30"/>
    <p:sldId id="319" r:id="rId3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B3FEFB-E863-49E9-A478-41FEBB247B6C}">
          <p14:sldIdLst>
            <p14:sldId id="305"/>
            <p14:sldId id="362"/>
            <p14:sldId id="334"/>
            <p14:sldId id="363"/>
            <p14:sldId id="360"/>
            <p14:sldId id="361"/>
            <p14:sldId id="352"/>
            <p14:sldId id="347"/>
            <p14:sldId id="351"/>
            <p14:sldId id="348"/>
            <p14:sldId id="349"/>
            <p14:sldId id="357"/>
            <p14:sldId id="358"/>
            <p14:sldId id="354"/>
            <p14:sldId id="355"/>
            <p14:sldId id="356"/>
          </p14:sldIdLst>
        </p14:section>
        <p14:section name="Раздел без заголовка" id="{045B4C04-D7F8-46F4-936F-E41AA4FD4411}">
          <p14:sldIdLst>
            <p14:sldId id="359"/>
            <p14:sldId id="364"/>
            <p14:sldId id="350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2B72F"/>
    <a:srgbClr val="76B531"/>
    <a:srgbClr val="2CCA3B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6" autoAdjust="0"/>
  </p:normalViewPr>
  <p:slideViewPr>
    <p:cSldViewPr>
      <p:cViewPr>
        <p:scale>
          <a:sx n="93" d="100"/>
          <a:sy n="93" d="100"/>
        </p:scale>
        <p:origin x="-119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6.8404561655311558E-2"/>
          <c:w val="0.95190520945701373"/>
          <c:h val="0.6464810902236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Лист1!$D$21</c:f>
              <c:strCache>
                <c:ptCount val="1"/>
                <c:pt idx="0">
                  <c:v>ППЭ без общественного наблюдения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2E3192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Лист1!$C$22:$C$24</c:f>
              <c:strCache>
                <c:ptCount val="3"/>
                <c:pt idx="0">
                  <c:v>Регион 1</c:v>
                </c:pt>
                <c:pt idx="1">
                  <c:v>Регион 2</c:v>
                </c:pt>
                <c:pt idx="2">
                  <c:v>Регион 3</c:v>
                </c:pt>
              </c:strCache>
            </c:strRef>
          </c:cat>
          <c:val>
            <c:numRef>
              <c:f>Лист1!$D$22:$D$24</c:f>
              <c:numCache>
                <c:formatCode>0.00</c:formatCode>
                <c:ptCount val="3"/>
                <c:pt idx="0">
                  <c:v>4.1098381164629521</c:v>
                </c:pt>
                <c:pt idx="1">
                  <c:v>3.92514775784332</c:v>
                </c:pt>
                <c:pt idx="2">
                  <c:v>4.0611469314365003</c:v>
                </c:pt>
              </c:numCache>
            </c:numRef>
          </c:val>
        </c:ser>
        <c:ser>
          <c:idx val="1"/>
          <c:order val="1"/>
          <c:tx>
            <c:strRef>
              <c:f>Лист1!$E$21</c:f>
              <c:strCache>
                <c:ptCount val="1"/>
                <c:pt idx="0">
                  <c:v>ППЭ с общественным наблюдением</c:v>
                </c:pt>
              </c:strCache>
            </c:strRef>
          </c:tx>
          <c:spPr>
            <a:gradFill flip="none" rotWithShape="1">
              <a:gsLst>
                <a:gs pos="0">
                  <a:srgbClr val="2CCA3B">
                    <a:shade val="30000"/>
                    <a:satMod val="115000"/>
                  </a:srgbClr>
                </a:gs>
                <a:gs pos="50000">
                  <a:srgbClr val="2CCA3B">
                    <a:shade val="67500"/>
                    <a:satMod val="115000"/>
                  </a:srgbClr>
                </a:gs>
                <a:gs pos="100000">
                  <a:srgbClr val="2CCA3B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7067996029115046E-2"/>
                  <c:y val="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126620339675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23330024262433E-2"/>
                  <c:y val="6.0816997345123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E3192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Лист1!$C$22:$C$24</c:f>
              <c:strCache>
                <c:ptCount val="3"/>
                <c:pt idx="0">
                  <c:v>Регион 1</c:v>
                </c:pt>
                <c:pt idx="1">
                  <c:v>Регион 2</c:v>
                </c:pt>
                <c:pt idx="2">
                  <c:v>Регион 3</c:v>
                </c:pt>
              </c:strCache>
            </c:strRef>
          </c:cat>
          <c:val>
            <c:numRef>
              <c:f>Лист1!$E$22:$E$24</c:f>
              <c:numCache>
                <c:formatCode>0.00</c:formatCode>
                <c:ptCount val="3"/>
                <c:pt idx="0">
                  <c:v>4.0315062678983429</c:v>
                </c:pt>
                <c:pt idx="1">
                  <c:v>3.85514122745401</c:v>
                </c:pt>
                <c:pt idx="2">
                  <c:v>3.9658140675142799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75648"/>
        <c:axId val="63921472"/>
      </c:barChart>
      <c:catAx>
        <c:axId val="10767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2E3192"/>
                </a:solidFill>
                <a:latin typeface="Cambria" panose="02040503050406030204" pitchFamily="18" charset="0"/>
              </a:defRPr>
            </a:pPr>
            <a:endParaRPr lang="ru-RU"/>
          </a:p>
        </c:txPr>
        <c:crossAx val="63921472"/>
        <c:crosses val="autoZero"/>
        <c:auto val="1"/>
        <c:lblAlgn val="ctr"/>
        <c:lblOffset val="100"/>
        <c:noMultiLvlLbl val="0"/>
      </c:catAx>
      <c:valAx>
        <c:axId val="6392147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767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688183123074085E-2"/>
          <c:y val="0.79892530709801013"/>
          <c:w val="0.73081463170758809"/>
          <c:h val="6.1823045302658676E-2"/>
        </c:manualLayout>
      </c:layout>
      <c:overlay val="0"/>
      <c:txPr>
        <a:bodyPr/>
        <a:lstStyle/>
        <a:p>
          <a:pPr>
            <a:defRPr sz="1300">
              <a:solidFill>
                <a:srgbClr val="2E3192"/>
              </a:solidFill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E53CD-9180-40A8-87FD-1B9F082C57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B3E2F2-DB47-4CFE-875C-66974AF76E05}" type="pres">
      <dgm:prSet presAssocID="{2ACE53CD-9180-40A8-87FD-1B9F082C57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9648E95E-0E6B-475E-9D02-9B425EC937A5}" type="presOf" srcId="{2ACE53CD-9180-40A8-87FD-1B9F082C57C5}" destId="{6FB3E2F2-DB47-4CFE-875C-66974AF76E0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664E34-0E8B-4150-AC4F-4F07400C79F2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821FF-7456-4F9A-A363-CBD771ED237D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r>
              <a:rPr lang="ru-RU" altLang="ru-RU" dirty="0" smtClean="0"/>
              <a:t>Таблица</a:t>
            </a:r>
            <a:r>
              <a:rPr lang="ru-RU" altLang="ru-RU" baseline="0" dirty="0" smtClean="0"/>
              <a:t> участие Москвы в </a:t>
            </a:r>
            <a:r>
              <a:rPr lang="en-US" altLang="ru-RU" baseline="0" dirty="0" smtClean="0"/>
              <a:t>PISA</a:t>
            </a:r>
            <a:r>
              <a:rPr lang="ru-RU" altLang="ru-RU" baseline="0" dirty="0" smtClean="0"/>
              <a:t> будет представлена Пономаренко дополнительно позже</a:t>
            </a:r>
            <a:endParaRPr lang="ru-RU" altLang="ru-RU" dirty="0" smtClean="0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CA42095F-BD6C-481D-829A-FB4DD7D69C89}" type="slidenum">
              <a:rPr lang="ru-RU" altLang="ru-RU" sz="1200">
                <a:solidFill>
                  <a:srgbClr val="000000"/>
                </a:solidFill>
              </a:rPr>
              <a:pPr algn="r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CA42095F-BD6C-481D-829A-FB4DD7D69C89}" type="slidenum">
              <a:rPr lang="ru-RU" altLang="ru-RU" sz="1200">
                <a:solidFill>
                  <a:srgbClr val="000000"/>
                </a:solidFill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92FA-8E72-4870-93D1-116F6A19BF8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r>
              <a:rPr lang="ru-RU" altLang="ru-RU" dirty="0" smtClean="0"/>
              <a:t>Будет представлено дополнительно</a:t>
            </a:r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CA42095F-BD6C-481D-829A-FB4DD7D69C89}" type="slidenum">
              <a:rPr lang="ru-RU" altLang="ru-RU" sz="1200">
                <a:solidFill>
                  <a:srgbClr val="000000"/>
                </a:solidFill>
              </a:rPr>
              <a:pPr algn="r"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5D1AD1F-1E54-450F-B872-8DDDB839029E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ru-RU" altLang="ru-RU" dirty="0" smtClean="0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49689" y="9378486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CA42095F-BD6C-481D-829A-FB4DD7D69C89}" type="slidenum">
              <a:rPr lang="ru-RU" altLang="ru-RU" sz="1200">
                <a:solidFill>
                  <a:srgbClr val="000000"/>
                </a:solidFill>
              </a:rPr>
              <a:pPr algn="r"/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5119C82-1604-4BA4-8E2F-14BBCA484BC8}" type="slidenum">
              <a:rPr lang="ru-RU" altLang="ru-RU">
                <a:solidFill>
                  <a:srgbClr val="000000"/>
                </a:solidFill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5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49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67824B2-DE1A-443E-8280-75FB8AE743D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B7D731F-C362-4AC3-8BA0-8FA2E2F83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520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904899B-327D-4F5B-85BC-2A136E6B436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F69443F-DF14-4B7A-A2BA-B7BE499DC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289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A60FBCB-8F18-4598-AEA1-4E6A713D1B5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3CC309-3275-4AB8-9699-731597081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50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6B1FC9-4868-4930-8CA7-BBB31E5B77CF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52FCC1-BE15-4412-AD59-90DBAFA32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282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C452D3-9D43-4580-AD08-63F5CFA4AB9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14787D-266D-42B0-B9C3-B9FC6C36B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208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D724981-09A7-4BE8-BCB2-A66EC76F308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0B67C0-1D9C-4BEF-B726-3BE39E76E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833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66E8D5-654D-45B6-ABBF-1DB1719308E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3FC559-D7BF-4212-8E62-E9C04B528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18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07490E-FDBF-4F7D-B156-1A35185142CE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50B3B7-9198-4C4F-A035-A8551C02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539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F2C0E4D-949C-43BC-974B-5EEDB0A28EA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323AF0-8B76-4620-9B15-12350CEF4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535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264F00B-44F9-45C2-A6A2-AFFA7D626E2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8AA7FD-35DB-417A-B838-2706ACF9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4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26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38B3DB-4368-423B-BB1D-CE7E672E2DD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FC26E8-5162-4CAE-B59C-E81955EA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610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4A9B-AF83-440B-8A59-840F1FCC4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B0C2-7FDA-4593-977B-D376A3FA94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062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E87F-A8BB-4BB3-9DD0-0F23AE22A5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DBFF-1766-4ACC-A739-E9F4B6733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25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E371-851D-43D5-89E0-A9CCB958A0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51E6-9D73-40FB-B6A2-B344689CE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953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E291-23DC-4993-88FE-F3169052E5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D04C-3039-4618-8454-FD091AE18F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39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F420-345E-481B-9894-B29BB89A95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4119-8DBE-4A9D-ADB9-D08CC4666D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1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4317-16A0-47F0-819C-FAE20B13D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3B23-4DAB-4575-B82B-FD604F5031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169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2361-D90C-4BF4-B029-674C761949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B4E2-9E04-4D89-A864-7689B0EECB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652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95F1-0A05-4AC2-B9CA-E372FD31B9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A9C4-18CE-4F1D-96AD-AE88792170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358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1752-0EF3-4666-983D-6E1F1CCAC1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64DF-2FC3-46B1-A9E1-B25FDBFFE8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65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183B-9632-4A60-95AB-BBCEAF9B6F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B9FF-3106-4D58-BC92-F26D9D33B3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750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B5F3-8465-4BDF-862A-8248DA92C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6A53-EA76-4122-8B1F-BDF9D0A375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5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6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2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60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60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8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6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87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0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9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EBE6-FE20-43BF-9582-4AFCB618F37A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2FD7-9E23-4A8C-B7FE-13E579A0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67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6678-7B14-43B1-AD35-B6F4956B164E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4CD5-684F-4471-AD2F-1F13E036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78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8519-7C87-460D-AB3F-7D6232C1C7C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9DBF-F623-46F6-BCCC-174F35303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41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FE9C-6980-4CD8-8499-9525D61702C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1447-31FC-4F18-A8C8-54C072F8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09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4708-929C-4231-AF33-9DCE7C7B1BE0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56D4-015C-414A-A3E8-60886BA5F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82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FFF4-FB44-444C-91B0-8E2FAD2ADBA6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6030-5315-483A-8502-D72D41A8B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74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41B6-8C07-4C0C-988E-0D1E5666761A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409C-9CEE-4BDA-9831-888E492D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9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97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D726-FCF3-4510-99EC-769924A57F2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3416-6FF7-4077-8D83-AC798AA00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B2A1-7FC0-422B-A180-F02164042355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7558-EC13-40AE-BF7E-905CF9256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41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468C-214E-4A43-90F2-681FF3711176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7FD3-BAF0-4FED-BCE7-AFD43DA1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19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1F62-E2C2-4B87-B8DE-5B2073E30F90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8818-08C9-4809-9FC1-0835FE243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1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4A9B-AF83-440B-8A59-840F1FCC4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B0C2-7FDA-4593-977B-D376A3FA94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10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E87F-A8BB-4BB3-9DD0-0F23AE22A5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DBFF-1766-4ACC-A739-E9F4B6733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31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E371-851D-43D5-89E0-A9CCB958A0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51E6-9D73-40FB-B6A2-B344689CE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57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E291-23DC-4993-88FE-F3169052E5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D04C-3039-4618-8454-FD091AE18F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32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F420-345E-481B-9894-B29BB89A95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4119-8DBE-4A9D-ADB9-D08CC4666D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68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4317-16A0-47F0-819C-FAE20B13D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3B23-4DAB-4575-B82B-FD604F5031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8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81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2361-D90C-4BF4-B029-674C761949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B4E2-9E04-4D89-A864-7689B0EECB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3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95F1-0A05-4AC2-B9CA-E372FD31B9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A9C4-18CE-4F1D-96AD-AE88792170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02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1752-0EF3-4666-983D-6E1F1CCAC1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64DF-2FC3-46B1-A9E1-B25FDBFFE8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75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183B-9632-4A60-95AB-BBCEAF9B6F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B9FF-3106-4D58-BC92-F26D9D33B3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01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B5F3-8465-4BDF-862A-8248DA92C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6A53-EA76-4122-8B1F-BDF9D0A375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8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7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9536-2B6A-4A0D-B1DC-31CFEF74420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5200-3897-4EFD-99F8-060E05688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31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DEF1-F113-4074-ADAE-5BFAA1F2CC2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1081-1709-4F4F-A9EC-D90C4FB50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6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0FA7-DBE6-4534-A08E-1CD34CEA3D5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ED9B-B65B-49CB-AE49-B4943772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30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F5D6-65B0-496C-949F-CA3E625D2789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9980-08D3-431C-BE2F-F831F0EA1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58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2872-1A90-4653-84AD-AC3FDB3BEA36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2B0D-23A2-4651-A0B4-4FB2B049C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5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48B9-8635-443E-82B6-228376BF1B7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01AD-F8EC-4D6B-846E-6B8DBE28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52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F656-4D14-4E83-B40E-470028175E1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7CE6-3EEC-43FF-8AA1-A74413A8B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20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35BB-F29F-43C2-A79C-8FCEB720F459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B3F7-AF92-40BD-8C74-8B877A45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26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7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1540-7B22-4AB9-AA2E-920A9940ED46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EDDE-53D6-4705-A94E-DCFABBE29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98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700C-CCA1-4F08-9AC2-E35790D5DDA5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1A65-77D8-4091-BAED-A694BD2FE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91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81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1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73FC-7B5C-490D-8DA5-71A21F798C6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607F-B438-4F70-B4B5-9A40081DA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16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4A9B-AF83-440B-8A59-840F1FCC4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B0C2-7FDA-4593-977B-D376A3FA94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21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E87F-A8BB-4BB3-9DD0-0F23AE22A5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DBFF-1766-4ACC-A739-E9F4B6733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85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E371-851D-43D5-89E0-A9CCB958A0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51E6-9D73-40FB-B6A2-B344689CE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48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E291-23DC-4993-88FE-F3169052E5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D04C-3039-4618-8454-FD091AE18F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33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F420-345E-481B-9894-B29BB89A95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4119-8DBE-4A9D-ADB9-D08CC4666D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89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4317-16A0-47F0-819C-FAE20B13D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3B23-4DAB-4575-B82B-FD604F5031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60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2361-D90C-4BF4-B029-674C761949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B4E2-9E04-4D89-A864-7689B0EECB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64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95F1-0A05-4AC2-B9CA-E372FD31B9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A9C4-18CE-4F1D-96AD-AE88792170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62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1752-0EF3-4666-983D-6E1F1CCAC1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64DF-2FC3-46B1-A9E1-B25FDBFFE8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183B-9632-4A60-95AB-BBCEAF9B6F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B9FF-3106-4D58-BC92-F26D9D33B3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5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B5F3-8465-4BDF-862A-8248DA92C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6A53-EA76-4122-8B1F-BDF9D0A375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58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CC55-31AF-429B-8085-AE65E62F3A00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0768-ADCC-4756-80F8-D787B2134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63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36BD-4848-413B-B229-8A690934301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303C-3A4D-462C-8D49-5937578E2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59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21A3-FB69-4C8C-8009-B6AEE5F4A701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B75A-C393-4238-A597-92391628E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9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45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5C6F-C9EB-4430-8E2D-84B4379CE49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102C-4DA6-47D1-8AAA-E17C7DAC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39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51D8-8C44-496B-A49A-321C0A758365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E773-DE88-424E-8EC4-4BE69DA00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6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9200-E895-4878-BDBF-53F0E8779D4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4386-8061-4903-90A6-536801D0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82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0717-EF81-45FD-9219-C5D1A8FA6A9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FF6D-D607-4D70-A658-577241C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22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D1EF-7D2E-425A-AD04-E16AA71CEED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8547-C88D-4579-8CB7-DE1A2DA78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54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3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8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D0E9-0E29-46FA-B994-15CDD659ABBA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7B2A-8AE8-4A80-865A-FE414E880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471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AFC8-6917-4431-A43F-3A8BBC0F8AA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54E8-52CE-47F9-B4E8-15B83A4F3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542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81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1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512E-9892-470A-A55D-34EFAA38B9C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CEC69-F318-48FD-9345-CAE3A833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36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B14D6F-332E-4E37-A950-719C8E6E1D91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E23469-B0E6-4EF6-9429-67DD2DD2E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83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4DE524-EB71-4CDA-ABEB-5D1B366ACE6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4BF9BB-F954-49E6-B51D-91483C5B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7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35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0D65B3-3686-47EC-B015-60A084F2CE20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2A2A72-33A5-4A63-9EE7-8168F32E5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50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B7515E-50A7-4B23-8F82-FE620DBCD566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48CCCD-091B-41AB-81BB-7FC4BC75D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02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2D762C-FE4F-4F02-8296-6BA5433E6D9F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70A56A-F97F-44BE-B3A6-FCE3D1C8D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519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E583A3-DBF7-40A5-AEDA-0921CF0297DF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EB1ED5-F5E8-4ADF-970A-0EBD8D8A5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86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2518A0-3697-407F-9C65-5BF4239EB8BE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B16008-B6F0-44FA-B6CC-2615F75F5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66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FC5583-682D-41CC-92FA-CDCDAD8850DA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975714-0DD8-4635-8E0E-F0830FC0E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82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C7CA6B-2E9B-40AC-A5F1-DCAC8284D30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D0892B-B3FA-4EB8-9E4C-E6B12954C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06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A0AD39-E60C-4791-B79F-DE780D25CC2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E4E48A-7A88-4794-9C8D-0481C45B6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20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5577B7-404C-4B54-B078-C1D7AF0822E8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9F0C3C-6C06-4112-86B4-C23627625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274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FC5F-571B-4221-A653-E881AD5520B9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BAC1-3E8E-4077-8DD3-C92A50116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9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918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E7F7-A92F-4A24-8199-38C2FB3AFE5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9AAE-4331-43EC-903D-60BE0ABCB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056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A872-384C-4796-969B-06E6EF5459AE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52C4-EB48-4741-92B5-EA95D1EDB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784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E0CD-23C6-42D4-8015-A5E3E0DB2DAA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3FC0-8DA1-4A79-AA9B-1F9259DEE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937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5A1A-7A24-49FA-BC6C-702A7BE0B7BD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A6C3-840B-4268-81CA-382B2C13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535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357B-6A35-44F8-8C59-4D36C4779EA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720C-C003-4EE7-9D00-3CC5F6887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883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99F5-A477-4926-97F0-B1D7F3DD68E0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3944-201D-45FA-A578-05F7192D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202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C270-5D00-4B1D-A7BA-7E60B31FAE3A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B2F6-C8C8-4D11-AD58-A7BFB1B6C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8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D8D0-9D07-4BA9-8AEF-72C762B858C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79F5-C0D5-4EC5-8DAC-3EC883B1C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61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0FC0-3A83-4CCC-838B-1B3CAAE477F9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EB58-C809-42D1-9AC8-72AB02A04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10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7F81-D8B6-499A-88BB-1B50107A220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0BCC-373B-4451-A785-787730E8D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C4615-5E80-4C72-A518-7A922D66CE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8830-2F2F-4568-97B3-DD2DAA0CA6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9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20E5CCD-0659-41E4-A087-C081288D55B1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D334CDE-5E7D-4F28-B1ED-A36A2F41C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3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E8A30-DB3C-4AC2-89B9-860DA2815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7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95DCF-1678-4DC1-BAF9-77111AB221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35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0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0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0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2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F312B-D5B2-45DD-8173-BB6C02853844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D4D1A-FF1C-4F7C-95E4-F20C26294B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3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E8A30-DB3C-4AC2-89B9-860DA2815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95DCF-1678-4DC1-BAF9-77111AB221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4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528E03-D387-41C4-85EE-C772432B814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3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50BC4A-0B6D-4FBA-87F5-4823FE2C3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5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4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E8A30-DB3C-4AC2-89B9-860DA2815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95DCF-1678-4DC1-BAF9-77111AB221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1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5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1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75F49A-3BD4-42FC-A5CA-FEC341FC8157}" type="datetimeFigureOut">
              <a:rPr lang="ru-RU">
                <a:cs typeface="Arial" charset="0"/>
              </a:rPr>
              <a:pPr>
                <a:defRPr/>
              </a:pPr>
              <a:t>05.07.2016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10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1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03CDD74-44BA-4E8A-9829-55BC12795D3F}" type="slidenum">
              <a:rPr lang="ru-RU">
                <a:cs typeface="Arial" charset="0"/>
              </a:rPr>
              <a:pPr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D8EA441-8867-48CD-A761-E311EC089129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15CD9F6-9036-4272-A918-4C4E1A50A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2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4659D61-1B45-45AB-8757-FFCDCEA25081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47F5572-5534-4950-A681-47AE49450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7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35" y="2564938"/>
            <a:ext cx="8640959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Роль оценочных процедур в развитии системы управления качеством образования</a:t>
            </a:r>
            <a:endParaRPr lang="ru-RU" sz="3000" b="1" dirty="0">
              <a:solidFill>
                <a:srgbClr val="2E319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267" y="4389191"/>
            <a:ext cx="327980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>Руководитель </a:t>
            </a: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Рособрнадзора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>С.С. Кравцов</a:t>
            </a:r>
            <a:endParaRPr lang="ru-RU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38" y="43244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altLang="ru-RU" b="1" dirty="0">
              <a:solidFill>
                <a:srgbClr val="2E3192"/>
              </a:solidFill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00384"/>
              </p:ext>
            </p:extLst>
          </p:nvPr>
        </p:nvGraphicFramePr>
        <p:xfrm>
          <a:off x="1494479" y="1124751"/>
          <a:ext cx="7470010" cy="57259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3609"/>
                <a:gridCol w="3264657"/>
                <a:gridCol w="261740"/>
                <a:gridCol w="2490004"/>
              </a:tblGrid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2016 год 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Дата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Учебный предмет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Обучающиеся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май</a:t>
                      </a:r>
                      <a:endParaRPr lang="ru-RU" sz="1900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русский</a:t>
                      </a:r>
                      <a:endParaRPr lang="ru-RU" sz="1900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4 классы</a:t>
                      </a:r>
                      <a:endParaRPr lang="ru-RU" sz="1900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40193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математика</a:t>
                      </a:r>
                      <a:endParaRPr lang="ru-RU" sz="1900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81444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окружающий</a:t>
                      </a:r>
                      <a:r>
                        <a:rPr lang="ru-RU" sz="1900" baseline="0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 мир</a:t>
                      </a:r>
                      <a:endParaRPr lang="ru-RU" sz="1900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2017 год</a:t>
                      </a:r>
                      <a:endParaRPr lang="ru-RU" sz="1900" b="1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395519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Дата</a:t>
                      </a:r>
                      <a:endParaRPr lang="ru-RU" sz="1900" b="1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Учебный предмет</a:t>
                      </a:r>
                      <a:endParaRPr lang="ru-RU" sz="1900" b="1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Обучающиеся</a:t>
                      </a:r>
                      <a:endParaRPr lang="ru-RU" sz="1900" b="1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381000">
                <a:tc rowSpan="6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апрель-май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русский язык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4,</a:t>
                      </a:r>
                      <a:r>
                        <a:rPr lang="ru-RU" sz="1900" baseline="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5 классы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математика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3955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окружающий мир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4 классы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история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5 классы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биология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67056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необязательные предметы ЕГЭ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333399"/>
                          </a:solidFill>
                          <a:latin typeface="Cambria" pitchFamily="18" charset="0"/>
                        </a:rPr>
                        <a:t>11 классы</a:t>
                      </a:r>
                      <a:endParaRPr lang="ru-RU" sz="19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3444" y="188640"/>
            <a:ext cx="7610555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3. Всероссийские проверочные работы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76375" y="31920"/>
            <a:ext cx="715803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4. Исследование профессиональных </a:t>
            </a:r>
            <a:b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компетенций </a:t>
            </a:r>
            <a:r>
              <a:rPr lang="ru-RU" sz="3000" b="1" dirty="0">
                <a:solidFill>
                  <a:srgbClr val="2D3E93"/>
                </a:solidFill>
                <a:latin typeface="Cambria" pitchFamily="18" charset="0"/>
              </a:rPr>
              <a:t>учителей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46694" y="4869184"/>
            <a:ext cx="722661" cy="3598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032" y="5243645"/>
            <a:ext cx="8712968" cy="1008111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Совместно с Минобрнауки России работа по формированию национальной системы учительского роста</a:t>
            </a:r>
            <a:endParaRPr lang="ru-RU" sz="22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57730"/>
              </p:ext>
            </p:extLst>
          </p:nvPr>
        </p:nvGraphicFramePr>
        <p:xfrm>
          <a:off x="1547674" y="1412792"/>
          <a:ext cx="7128791" cy="3168351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3"/>
              </a:tblGrid>
              <a:tr h="785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 2015 года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2015 года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 2016 года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</a:tr>
              <a:tr h="14141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портрета учителя истории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Апробация исследования учителей русского языка и математики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этап исследования компетенций учителей русского языка и математики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</a:tr>
              <a:tr h="9686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субъектов РФ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 учителей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субъектов РФ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учителей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субъектов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 учителей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1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0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27179" y="37173"/>
            <a:ext cx="774065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5. Государственная </a:t>
            </a:r>
            <a:r>
              <a:rPr lang="ru-RU" sz="3000" b="1" dirty="0">
                <a:solidFill>
                  <a:srgbClr val="2D3E93"/>
                </a:solidFill>
                <a:latin typeface="Cambria" pitchFamily="18" charset="0"/>
              </a:rPr>
              <a:t>итоговая </a:t>
            </a: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аттестация,</a:t>
            </a:r>
            <a:b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9 классы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7190" y="2492896"/>
            <a:ext cx="7019603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2 предмета по выбору </a:t>
            </a:r>
          </a:p>
          <a:p>
            <a:pPr algn="ctr">
              <a:defRPr/>
            </a:pPr>
            <a:r>
              <a:rPr lang="ru-RU" sz="1400" dirty="0">
                <a:solidFill>
                  <a:srgbClr val="333399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4914" y="4149081"/>
            <a:ext cx="3363129" cy="129614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Cambria" pitchFamily="18" charset="0"/>
              </a:rPr>
              <a:t>по обязательным предметам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2E3192"/>
                </a:solidFill>
                <a:latin typeface="Cambria" panose="02040503050406030204" pitchFamily="18" charset="0"/>
              </a:rPr>
              <a:t>Пересдача неудовлетворительных результатов по одному из обязательных предметов</a:t>
            </a:r>
            <a:endParaRPr lang="ru-RU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8268" y="4149123"/>
            <a:ext cx="3248769" cy="129614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Cambria" pitchFamily="18" charset="0"/>
              </a:rPr>
              <a:t>по четырем  учебным предметам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2E3192"/>
                </a:solidFill>
                <a:latin typeface="Cambria" panose="02040503050406030204" pitchFamily="18" charset="0"/>
              </a:rPr>
              <a:t>Пересдача не более двух неудовлетворительных результатов </a:t>
            </a:r>
            <a:endParaRPr lang="ru-RU" sz="1400" i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</a:t>
            </a:r>
            <a:r>
              <a:rPr lang="ru-RU" sz="1400" i="1" dirty="0">
                <a:solidFill>
                  <a:srgbClr val="2E3192"/>
                </a:solidFill>
                <a:latin typeface="Cambria" panose="02040503050406030204" pitchFamily="18" charset="0"/>
              </a:rPr>
              <a:t>всем учебным предметам</a:t>
            </a:r>
            <a:endParaRPr lang="ru-RU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18769" y="1052736"/>
            <a:ext cx="2661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B050"/>
                </a:solidFill>
                <a:latin typeface="Cambria" pitchFamily="18" charset="0"/>
              </a:rPr>
              <a:t>2015-2016 гг.</a:t>
            </a:r>
            <a:endParaRPr lang="ru-RU" sz="30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85090" y="1052736"/>
            <a:ext cx="2661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B050"/>
                </a:solidFill>
                <a:latin typeface="Cambria" pitchFamily="18" charset="0"/>
              </a:rPr>
              <a:t>2016-2017гг.</a:t>
            </a:r>
            <a:endParaRPr lang="ru-RU" sz="30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7190" y="1556792"/>
            <a:ext cx="7019603" cy="792088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2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Обязательные предметы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(русский язык, математика)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2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7190" y="3510153"/>
            <a:ext cx="7019603" cy="49491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Аттестат = успешные результаты ГИА </a:t>
            </a: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14292" y="5877154"/>
            <a:ext cx="7002735" cy="866343"/>
          </a:xfrm>
          <a:prstGeom prst="rect">
            <a:avLst/>
          </a:prstGeom>
          <a:solidFill>
            <a:srgbClr val="B9CDE5">
              <a:alpha val="29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/>
              <a:cs typeface="Arial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/>
              <a:cs typeface="Arial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  <a:t>Усиление </a:t>
            </a:r>
            <a:r>
              <a:rPr lang="ru-RU" sz="2000" b="1" dirty="0">
                <a:solidFill>
                  <a:srgbClr val="00B050"/>
                </a:solidFill>
                <a:latin typeface="Cambria" pitchFamily="18" charset="0"/>
              </a:rPr>
              <a:t>общественно-профессионального контроля </a:t>
            </a:r>
          </a:p>
          <a:p>
            <a:pPr algn="ctr" fontAlgn="ctr">
              <a:defRPr/>
            </a:pPr>
            <a:endParaRPr lang="ru-RU" sz="1400" b="1" dirty="0">
              <a:solidFill>
                <a:srgbClr val="2E3192"/>
              </a:solidFill>
              <a:latin typeface="Cambria"/>
              <a:cs typeface="Arial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/>
              <a:cs typeface="Arial" charset="0"/>
            </a:endParaRPr>
          </a:p>
          <a:p>
            <a:pPr algn="ctr">
              <a:defRPr/>
            </a:pPr>
            <a:endParaRPr lang="ru-RU" sz="1400" b="1" kern="0" dirty="0">
              <a:solidFill>
                <a:srgbClr val="2E319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743488" y="5517345"/>
            <a:ext cx="554037" cy="3598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116632"/>
            <a:ext cx="676860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>
              <a:defRPr/>
            </a:pPr>
            <a:r>
              <a:rPr lang="ru-RU" sz="3000" dirty="0" smtClean="0">
                <a:solidFill>
                  <a:srgbClr val="2D3E93"/>
                </a:solidFill>
              </a:rPr>
              <a:t>Результаты ГИА-9 в 2016 году </a:t>
            </a:r>
            <a:endParaRPr lang="ru-RU" sz="3000" dirty="0">
              <a:solidFill>
                <a:srgbClr val="2D3E9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523975"/>
              </p:ext>
            </p:extLst>
          </p:nvPr>
        </p:nvGraphicFramePr>
        <p:xfrm>
          <a:off x="251520" y="1268768"/>
          <a:ext cx="3816424" cy="5331743"/>
        </p:xfrm>
        <a:graphic>
          <a:graphicData uri="http://schemas.openxmlformats.org/drawingml/2006/table">
            <a:tbl>
              <a:tblPr/>
              <a:tblGrid>
                <a:gridCol w="2566216"/>
                <a:gridCol w="1250208"/>
              </a:tblGrid>
              <a:tr h="741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Общее количество </a:t>
                      </a:r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участников ГИА-9 </a:t>
                      </a:r>
                      <a:endParaRPr lang="ru-RU" sz="1600" b="1" i="0" u="none" strike="noStrike" dirty="0" smtClean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ОГЭ и ГВЭ)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1 270 112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1 184 774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Математика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1 185 217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195 242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Химия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156 208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187 557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420 108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115 349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329 951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Английский язык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98 611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Немецкий язык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3 092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Французский язык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1 649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Обществознание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790 421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Испанский язык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51 391</a:t>
                      </a:r>
                      <a:endParaRPr lang="ru-RU" sz="1600" b="0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979006"/>
              </p:ext>
            </p:extLst>
          </p:nvPr>
        </p:nvGraphicFramePr>
        <p:xfrm>
          <a:off x="4283968" y="1340768"/>
          <a:ext cx="4860032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78940" y="1196777"/>
            <a:ext cx="507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Сопоставление результатов ГИА-9 </a:t>
            </a:r>
            <a:r>
              <a:rPr lang="ru-RU" sz="1600" i="1" dirty="0">
                <a:solidFill>
                  <a:srgbClr val="C00000"/>
                </a:solidFill>
                <a:latin typeface="Cambria" panose="02040503050406030204" pitchFamily="18" charset="0"/>
              </a:rPr>
              <a:t>2016 года</a:t>
            </a:r>
            <a:endParaRPr lang="ru-RU" sz="1600" i="1" dirty="0">
              <a:solidFill>
                <a:srgbClr val="C00000"/>
              </a:solidFill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русскому языку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3363" y="239184"/>
            <a:ext cx="7200900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6. Единый государственный экзамен 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00808"/>
            <a:ext cx="2736850" cy="864096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20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Информационная безопасность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2718" y="1700809"/>
            <a:ext cx="3167062" cy="864096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Технологическое совершенствование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(устная часть)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88225" y="1708263"/>
            <a:ext cx="2303462" cy="856687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20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Общественное наблюдение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187920" y="-1515360"/>
            <a:ext cx="747183" cy="8475663"/>
          </a:xfrm>
          <a:prstGeom prst="rightBrace">
            <a:avLst/>
          </a:prstGeom>
          <a:ln w="60325">
            <a:solidFill>
              <a:schemeClr val="accent1">
                <a:shade val="95000"/>
                <a:satMod val="105000"/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6712" y="2997073"/>
            <a:ext cx="8724999" cy="360039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Объективность </a:t>
            </a:r>
            <a:r>
              <a:rPr lang="ru-RU" alt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экзамена (онлайн видеонаблюдение)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284485" y="3357075"/>
            <a:ext cx="554037" cy="3598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4324" y="1127413"/>
            <a:ext cx="56856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B050"/>
                </a:solidFill>
                <a:latin typeface="Cambria" pitchFamily="18" charset="0"/>
              </a:rPr>
              <a:t>2015 г.</a:t>
            </a:r>
            <a:endParaRPr lang="ru-RU" sz="30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6687" y="3716832"/>
            <a:ext cx="8724998" cy="432255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Объективность результатов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07730" y="4147949"/>
            <a:ext cx="56856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B050"/>
                </a:solidFill>
                <a:latin typeface="Cambria" pitchFamily="18" charset="0"/>
              </a:rPr>
              <a:t>2016 г.</a:t>
            </a:r>
            <a:endParaRPr lang="ru-RU" sz="30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6688" y="4797153"/>
            <a:ext cx="8724998" cy="1894275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2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200" b="1" dirty="0" smtClean="0">
              <a:solidFill>
                <a:srgbClr val="00B05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200" b="1" dirty="0">
              <a:solidFill>
                <a:srgbClr val="00B05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2200" b="1" dirty="0" smtClean="0">
                <a:solidFill>
                  <a:srgbClr val="00B05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                                   Без существенных изменений </a:t>
            </a:r>
            <a:br>
              <a:rPr lang="ru-RU" sz="2200" b="1" dirty="0" smtClean="0">
                <a:solidFill>
                  <a:srgbClr val="00B05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отказ </a:t>
            </a:r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части с </a:t>
            </a:r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выбором ответов </a:t>
            </a:r>
            <a:endParaRPr lang="ru-RU" sz="22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история, обществознание, география, информатика и ИКТ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;</a:t>
            </a:r>
            <a:endParaRPr lang="ru-RU" sz="22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технология </a:t>
            </a:r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печати </a:t>
            </a: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КИМ в аудитории и переход </a:t>
            </a:r>
            <a:b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сканированию результатов </a:t>
            </a: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 аудиториях</a:t>
            </a:r>
            <a:r>
              <a:rPr lang="en-US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;</a:t>
            </a:r>
            <a:endParaRPr lang="ru-RU" sz="22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увеличение доли ППЭ с печатью КИМ в </a:t>
            </a: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аудиториях.</a:t>
            </a:r>
            <a:endParaRPr lang="ru-RU" sz="22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endParaRPr lang="ru-RU" sz="22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endParaRPr lang="ru-RU" sz="22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2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2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2934" y="332660"/>
            <a:ext cx="676860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>
              <a:defRPr/>
            </a:pPr>
            <a:r>
              <a:rPr lang="ru-RU" sz="3000" dirty="0" smtClean="0">
                <a:solidFill>
                  <a:srgbClr val="2D3E93"/>
                </a:solidFill>
              </a:rPr>
              <a:t>Выбор предметов ЕГЭ-2016</a:t>
            </a:r>
            <a:endParaRPr lang="ru-RU" sz="3000" dirty="0">
              <a:solidFill>
                <a:srgbClr val="2D3E9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9261"/>
              </p:ext>
            </p:extLst>
          </p:nvPr>
        </p:nvGraphicFramePr>
        <p:xfrm>
          <a:off x="179512" y="1340779"/>
          <a:ext cx="8784976" cy="5061545"/>
        </p:xfrm>
        <a:graphic>
          <a:graphicData uri="http://schemas.openxmlformats.org/drawingml/2006/table">
            <a:tbl>
              <a:tblPr/>
              <a:tblGrid>
                <a:gridCol w="2808312"/>
                <a:gridCol w="1368152"/>
                <a:gridCol w="1584176"/>
                <a:gridCol w="1376044"/>
                <a:gridCol w="1648292"/>
              </a:tblGrid>
              <a:tr h="3910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Учебный</a:t>
                      </a:r>
                      <a:r>
                        <a:rPr lang="ru-RU" sz="19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900" b="1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2015 </a:t>
                      </a:r>
                      <a:r>
                        <a:rPr lang="ru-RU" sz="19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ru-RU" sz="19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endParaRPr lang="ru-RU" sz="1900" b="1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2016 </a:t>
                      </a:r>
                      <a:r>
                        <a:rPr lang="ru-RU" sz="1900" b="1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ru-RU" sz="1900" b="1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                     </a:t>
                      </a:r>
                      <a:endParaRPr lang="ru-RU" sz="1900" b="1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6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участников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ЕГЭ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(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.)</a:t>
                      </a:r>
                      <a:endParaRPr lang="ru-RU" sz="1600" b="1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выбравших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учебный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предмет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(%)</a:t>
                      </a:r>
                      <a:endParaRPr lang="ru-RU" sz="1600" b="1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участников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ЕГЭ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(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.)</a:t>
                      </a:r>
                      <a:endParaRPr lang="ru-RU" sz="1600" b="1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выбравших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учебный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предмет</a:t>
                      </a:r>
                      <a:r>
                        <a:rPr lang="ru-RU" sz="1600" b="1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(%)</a:t>
                      </a:r>
                      <a:endParaRPr lang="ru-RU" sz="1600" b="1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Обществознание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371406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57,6%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381980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59,3%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Физика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159728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24,8%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180820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28%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История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125461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19,5%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144919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22,5%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Биология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117958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18,3%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136083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32B72F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21,1%</a:t>
                      </a:r>
                      <a:endParaRPr lang="ru-RU" sz="1900" b="1" dirty="0">
                        <a:solidFill>
                          <a:srgbClr val="32B72F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Химия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73951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11,5%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83960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13%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Английский</a:t>
                      </a: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язык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62369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9,7%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74299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11,5%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Информатика</a:t>
                      </a: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 </a:t>
                      </a: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ИКТ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49151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7,7%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61326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9,5%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Литература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33960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5,3%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50525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7,8%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География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18632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2,9%</a:t>
                      </a:r>
                      <a:endParaRPr lang="ru-RU" sz="190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25487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  <a:ea typeface="Arial Unicode MS"/>
                        </a:rPr>
                        <a:t>4%</a:t>
                      </a:r>
                      <a:endParaRPr lang="ru-RU" sz="1900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50739" marB="5073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1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75544"/>
            <a:ext cx="676860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>
              <a:defRPr/>
            </a:pPr>
            <a:r>
              <a:rPr lang="ru-RU" sz="3000" dirty="0" smtClean="0">
                <a:solidFill>
                  <a:srgbClr val="2D3E93"/>
                </a:solidFill>
              </a:rPr>
              <a:t>Результаты ЕГЭ</a:t>
            </a:r>
            <a:endParaRPr lang="ru-RU" sz="3000" dirty="0">
              <a:solidFill>
                <a:srgbClr val="2D3E9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83546"/>
              </p:ext>
            </p:extLst>
          </p:nvPr>
        </p:nvGraphicFramePr>
        <p:xfrm>
          <a:off x="1547664" y="1556808"/>
          <a:ext cx="7128792" cy="3096342"/>
        </p:xfrm>
        <a:graphic>
          <a:graphicData uri="http://schemas.openxmlformats.org/drawingml/2006/table">
            <a:tbl>
              <a:tblPr/>
              <a:tblGrid>
                <a:gridCol w="3125051"/>
                <a:gridCol w="2092864"/>
                <a:gridCol w="1910877"/>
              </a:tblGrid>
              <a:tr h="4908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Предмет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7,9%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7,2%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7,5%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7,3%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Обществознание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3,7%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3,1%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7,7%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7,2%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4,1%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5,1%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Информатика и ИКТ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8,2%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9,8%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3,1%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Химия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7,9%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5,3%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Английский язык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28,0%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35,8%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1124744"/>
            <a:ext cx="7885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Доля </a:t>
            </a:r>
            <a:r>
              <a:rPr lang="ru-RU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высокобалльных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работ по учебным предметам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74662"/>
              </p:ext>
            </p:extLst>
          </p:nvPr>
        </p:nvGraphicFramePr>
        <p:xfrm>
          <a:off x="1522934" y="4869164"/>
          <a:ext cx="7153522" cy="1476365"/>
        </p:xfrm>
        <a:graphic>
          <a:graphicData uri="http://schemas.openxmlformats.org/drawingml/2006/table">
            <a:tbl>
              <a:tblPr/>
              <a:tblGrid>
                <a:gridCol w="2473002"/>
                <a:gridCol w="2376264"/>
                <a:gridCol w="2304256"/>
              </a:tblGrid>
              <a:tr h="36004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kern="0" dirty="0" smtClean="0">
                          <a:solidFill>
                            <a:srgbClr val="2E3192"/>
                          </a:solidFill>
                          <a:latin typeface="Cambria"/>
                        </a:rPr>
                        <a:t>Выпускники, </a:t>
                      </a:r>
                    </a:p>
                    <a:p>
                      <a:pPr algn="ctr" fontAlgn="b"/>
                      <a:r>
                        <a:rPr lang="ru-RU" sz="1600" b="1" kern="0" dirty="0" smtClean="0">
                          <a:solidFill>
                            <a:srgbClr val="2E3192"/>
                          </a:solidFill>
                          <a:latin typeface="Cambria"/>
                        </a:rPr>
                        <a:t>не преодолевшие минимальные пороги </a:t>
                      </a:r>
                    </a:p>
                    <a:p>
                      <a:pPr algn="ctr" fontAlgn="b"/>
                      <a:r>
                        <a:rPr lang="ru-RU" sz="1600" b="1" kern="0" dirty="0" smtClean="0">
                          <a:solidFill>
                            <a:srgbClr val="2E3192"/>
                          </a:solidFill>
                          <a:latin typeface="Cambria"/>
                        </a:rPr>
                        <a:t>по русскому языку и математике </a:t>
                      </a:r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2015 г.</a:t>
                      </a:r>
                      <a:endParaRPr lang="ru-RU" sz="19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2016г.</a:t>
                      </a:r>
                      <a:endParaRPr lang="ru-RU" sz="19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6 128 чел.</a:t>
                      </a:r>
                      <a:endParaRPr lang="ru-RU" sz="19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0" dirty="0" smtClean="0">
                          <a:solidFill>
                            <a:srgbClr val="C00000"/>
                          </a:solidFill>
                          <a:latin typeface="Cambria"/>
                        </a:rPr>
                        <a:t>4 246 чел</a:t>
                      </a:r>
                      <a:r>
                        <a:rPr lang="ru-RU" sz="1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.</a:t>
                      </a:r>
                      <a:endParaRPr lang="ru-RU" sz="19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285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0,9%</a:t>
                      </a:r>
                    </a:p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(от общего количества выпускников)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kern="0" dirty="0" smtClean="0">
                          <a:solidFill>
                            <a:srgbClr val="C00000"/>
                          </a:solidFill>
                          <a:latin typeface="Cambria"/>
                        </a:rPr>
                        <a:t>0,7%</a:t>
                      </a:r>
                    </a:p>
                    <a:p>
                      <a:pPr algn="ctr" fontAlgn="b"/>
                      <a:r>
                        <a:rPr lang="ru-RU" sz="1500" b="0" i="0" u="none" strike="noStrike" kern="0" dirty="0" smtClean="0">
                          <a:solidFill>
                            <a:srgbClr val="2E3192"/>
                          </a:solidFill>
                          <a:effectLst/>
                          <a:latin typeface="Cambria"/>
                          <a:ea typeface="Cambria Math" panose="02040503050406030204" pitchFamily="18" charset="0"/>
                        </a:rPr>
                        <a:t>(от общего количества выпускников)</a:t>
                      </a:r>
                      <a:endParaRPr lang="ru-RU" sz="1500" b="0" i="0" u="none" strike="noStrike" dirty="0" smtClean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7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54" y="2660653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0460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79" y="2660670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470152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54" y="2660653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69" y="280460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2470152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873" name="Rectangle 1"/>
          <p:cNvSpPr>
            <a:spLocks noChangeArrowheads="1"/>
          </p:cNvSpPr>
          <p:nvPr/>
        </p:nvSpPr>
        <p:spPr bwMode="auto">
          <a:xfrm>
            <a:off x="3392512" y="12208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04950" y="-9784"/>
            <a:ext cx="7639050" cy="132343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000" b="1" dirty="0">
                <a:solidFill>
                  <a:srgbClr val="2D3E93"/>
                </a:solidFill>
                <a:latin typeface="Cambria" pitchFamily="18" charset="0"/>
              </a:rPr>
              <a:t>Использование оценочных </a:t>
            </a:r>
            <a:r>
              <a:rPr lang="ru-RU" altLang="ru-RU" sz="3000" b="1" dirty="0" smtClean="0">
                <a:solidFill>
                  <a:srgbClr val="2D3E93"/>
                </a:solidFill>
                <a:latin typeface="Cambria" pitchFamily="18" charset="0"/>
              </a:rPr>
              <a:t>процедур</a:t>
            </a:r>
            <a:br>
              <a:rPr lang="ru-RU" altLang="ru-RU" sz="3000" b="1" dirty="0" smtClean="0">
                <a:solidFill>
                  <a:srgbClr val="2D3E93"/>
                </a:solidFill>
                <a:latin typeface="Cambria" pitchFamily="18" charset="0"/>
              </a:rPr>
            </a:br>
            <a:r>
              <a:rPr lang="ru-RU" altLang="ru-RU" sz="3000" b="1" dirty="0" smtClean="0">
                <a:solidFill>
                  <a:srgbClr val="2D3E93"/>
                </a:solidFill>
                <a:latin typeface="Cambria" pitchFamily="18" charset="0"/>
              </a:rPr>
              <a:t> в контрольно-надзорной </a:t>
            </a:r>
            <a:r>
              <a:rPr lang="ru-RU" altLang="ru-RU" sz="3000" b="1" dirty="0">
                <a:solidFill>
                  <a:srgbClr val="2D3E93"/>
                </a:solidFill>
                <a:latin typeface="Cambria" pitchFamily="18" charset="0"/>
              </a:rPr>
              <a:t>деятельности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 smtClean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7784"/>
              </p:ext>
            </p:extLst>
          </p:nvPr>
        </p:nvGraphicFramePr>
        <p:xfrm>
          <a:off x="1187453" y="1391407"/>
          <a:ext cx="7661274" cy="50321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2255"/>
                <a:gridCol w="1532255"/>
                <a:gridCol w="1673163"/>
                <a:gridCol w="1350538"/>
                <a:gridCol w="1573063"/>
              </a:tblGrid>
              <a:tr h="3809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ОЦЕНКА</a:t>
                      </a:r>
                      <a:endParaRPr lang="ru-RU" sz="19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0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обучающиеся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педагогические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работники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руководители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образовательные организации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Выпускники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педагогических ВУЗ-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</a:tr>
              <a:tr h="221819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ГИА</a:t>
                      </a:r>
                    </a:p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ВПР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НИКО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Исследование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компетенций учителей русского языка, математики, истории и обществознания;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Аттестация педагогических работников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Исследование компетенций директоров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школ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Исследование компетенций работников контрольно-надзорных органов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ВПР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НИКО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900" dirty="0"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Исследование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компетенций выпускников педагогических ВУЗ-</a:t>
                      </a:r>
                      <a:r>
                        <a:rPr lang="ru-RU" sz="1500" baseline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ов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/>
                </a:tc>
              </a:tr>
              <a:tr h="448231"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>
                    <a:solidFill>
                      <a:schemeClr val="accent3">
                        <a:lumMod val="60000"/>
                        <a:lumOff val="40000"/>
                        <a:alpha val="48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лицензирование</a:t>
                      </a:r>
                      <a:endParaRPr lang="ru-RU" sz="1900" b="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>
                    <a:solidFill>
                      <a:srgbClr val="FF0000">
                        <a:alpha val="3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>
                    <a:solidFill>
                      <a:schemeClr val="accent3">
                        <a:lumMod val="60000"/>
                        <a:lumOff val="40000"/>
                        <a:alpha val="48000"/>
                      </a:schemeClr>
                    </a:solidFill>
                  </a:tcPr>
                </a:tc>
              </a:tr>
              <a:tr h="44823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9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аккредитация</a:t>
                      </a:r>
                      <a:endParaRPr lang="ru-RU" sz="1900" b="0" i="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>
                    <a:solidFill>
                      <a:schemeClr val="accent6">
                        <a:lumMod val="75000"/>
                        <a:alpha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>
                    <a:solidFill>
                      <a:schemeClr val="accent3">
                        <a:lumMod val="60000"/>
                        <a:lumOff val="40000"/>
                        <a:alpha val="48000"/>
                      </a:schemeClr>
                    </a:solidFill>
                  </a:tcPr>
                </a:tc>
              </a:tr>
              <a:tr h="448231"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разработка методических рекомендаций</a:t>
                      </a:r>
                      <a:endParaRPr lang="ru-RU" sz="1900" b="0" i="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>
                    <a:solidFill>
                      <a:schemeClr val="accent4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8000"/>
                      </a:schemeClr>
                    </a:solidFill>
                  </a:tcPr>
                </a:tc>
              </a:tr>
              <a:tr h="448231"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КОНТРОЛЬНО-НАДЗОРНАЯ ДЕЯТЕЛЬНОСТЬ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91444" marR="91444" marT="45717" marB="4571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3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2934" y="116632"/>
            <a:ext cx="676860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>
              <a:defRPr/>
            </a:pPr>
            <a:r>
              <a:rPr lang="ru-RU" sz="3000" dirty="0" smtClean="0">
                <a:solidFill>
                  <a:srgbClr val="2D3E93"/>
                </a:solidFill>
              </a:rPr>
              <a:t>Семинар</a:t>
            </a:r>
            <a:endParaRPr lang="ru-RU" sz="3000" dirty="0">
              <a:solidFill>
                <a:srgbClr val="2D3E9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88840"/>
            <a:ext cx="8687394" cy="122413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27-28.10.2016 г. на базе ФИПИ конференция (анализ каждого предмета с участием представителей научно-методических советов)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799" y="3429000"/>
            <a:ext cx="8687394" cy="122413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Приглашаются председатели региональных приемных комиссий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799" y="5013176"/>
            <a:ext cx="8687394" cy="122413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Совершенствование измерительных материалов и повышение эффективности использования результатов экзамена в методической работе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067944" y="4653136"/>
            <a:ext cx="1008112" cy="3492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531" y="266103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838" y="165100"/>
            <a:ext cx="7488237" cy="5539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Принципы оценивания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51359" y="1772816"/>
            <a:ext cx="8613129" cy="465313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892954"/>
              <a:satOff val="5380"/>
              <a:lumOff val="43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ru-RU" sz="2700" b="1" dirty="0" smtClean="0">
                <a:solidFill>
                  <a:srgbClr val="2E3192"/>
                </a:solidFill>
                <a:latin typeface="Cambria"/>
              </a:rPr>
              <a:t>Оценка  - составная часть учебного процесса</a:t>
            </a:r>
          </a:p>
          <a:p>
            <a:pPr marL="457200" indent="-457200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ru-RU" sz="2700" b="1" dirty="0" smtClean="0">
                <a:solidFill>
                  <a:srgbClr val="2E3192"/>
                </a:solidFill>
                <a:latin typeface="Cambria"/>
              </a:rPr>
              <a:t>Объективность оценки</a:t>
            </a:r>
          </a:p>
          <a:p>
            <a:pPr marL="457200" indent="-457200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ru-RU" sz="2700" b="1" dirty="0" smtClean="0">
                <a:solidFill>
                  <a:srgbClr val="2E3192"/>
                </a:solidFill>
                <a:latin typeface="Cambria"/>
              </a:rPr>
              <a:t>Использование механизма оценки для развития</a:t>
            </a:r>
          </a:p>
          <a:p>
            <a:pPr marL="457200" indent="-457200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ru-RU" sz="2700" b="1" dirty="0" smtClean="0">
                <a:solidFill>
                  <a:srgbClr val="2E3192"/>
                </a:solidFill>
                <a:latin typeface="Cambria"/>
              </a:rPr>
              <a:t>Оценка того, чему учили</a:t>
            </a:r>
          </a:p>
          <a:p>
            <a:pPr marL="457200" indent="-457200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ru-RU" sz="2700" b="1" dirty="0" smtClean="0">
                <a:solidFill>
                  <a:srgbClr val="2E3192"/>
                </a:solidFill>
                <a:latin typeface="Cambria"/>
              </a:rPr>
              <a:t>Формат оценки</a:t>
            </a:r>
            <a:r>
              <a:rPr lang="ru-RU" sz="2700" b="1" dirty="0">
                <a:solidFill>
                  <a:srgbClr val="2E3192"/>
                </a:solidFill>
                <a:latin typeface="Cambria"/>
              </a:rPr>
              <a:t>(текст, устная часть</a:t>
            </a:r>
            <a:r>
              <a:rPr lang="ru-RU" sz="2700" b="1" dirty="0" smtClean="0">
                <a:solidFill>
                  <a:srgbClr val="2E3192"/>
                </a:solidFill>
                <a:latin typeface="Cambria"/>
              </a:rPr>
              <a:t>) влияет на содержание </a:t>
            </a:r>
          </a:p>
          <a:p>
            <a:pPr marL="457200" indent="-457200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ru-RU" sz="2700" b="1" dirty="0" smtClean="0">
                <a:solidFill>
                  <a:srgbClr val="2E3192"/>
                </a:solidFill>
                <a:latin typeface="Cambria"/>
              </a:rPr>
              <a:t>Оценка - стимулирование развития (мотивирующее оценивание)</a:t>
            </a:r>
            <a:endParaRPr lang="ru-RU" sz="2700" b="1" dirty="0">
              <a:solidFill>
                <a:srgbClr val="2E3192"/>
              </a:solidFill>
              <a:latin typeface="Cambria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67" y="2660662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815" y="165100"/>
            <a:ext cx="7488237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rgbClr val="2D3E93"/>
                </a:solidFill>
                <a:latin typeface="Cambria" pitchFamily="18" charset="0"/>
              </a:rPr>
              <a:t>Оценка качества образования</a:t>
            </a:r>
          </a:p>
        </p:txBody>
      </p:sp>
      <p:grpSp>
        <p:nvGrpSpPr>
          <p:cNvPr id="92164" name="Группа 4"/>
          <p:cNvGrpSpPr>
            <a:grpSpLocks/>
          </p:cNvGrpSpPr>
          <p:nvPr/>
        </p:nvGrpSpPr>
        <p:grpSpPr bwMode="auto">
          <a:xfrm>
            <a:off x="1825630" y="6021288"/>
            <a:ext cx="6342063" cy="630767"/>
            <a:chOff x="871562" y="0"/>
            <a:chExt cx="5293518" cy="4723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71562" y="0"/>
              <a:ext cx="5293518" cy="472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94088" y="23775"/>
              <a:ext cx="5248466" cy="424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0082" tIns="0" rIns="200082" bIns="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6.</a:t>
              </a:r>
              <a:r>
                <a:rPr lang="ru-RU" sz="20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 </a:t>
              </a:r>
              <a:r>
                <a:rPr lang="ru-RU" sz="2000" b="1" dirty="0">
                  <a:solidFill>
                    <a:srgbClr val="2E3192"/>
                  </a:solidFill>
                  <a:latin typeface="Cambria"/>
                </a:rPr>
                <a:t>ГИА-11 (ЕГЭ, ГВЭ)</a:t>
              </a:r>
            </a:p>
          </p:txBody>
        </p:sp>
      </p:grpSp>
      <p:grpSp>
        <p:nvGrpSpPr>
          <p:cNvPr id="92165" name="Группа 7"/>
          <p:cNvGrpSpPr>
            <a:grpSpLocks/>
          </p:cNvGrpSpPr>
          <p:nvPr/>
        </p:nvGrpSpPr>
        <p:grpSpPr bwMode="auto">
          <a:xfrm>
            <a:off x="1787528" y="5229200"/>
            <a:ext cx="6370638" cy="630767"/>
            <a:chOff x="439520" y="0"/>
            <a:chExt cx="5293518" cy="4723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39520" y="0"/>
              <a:ext cx="5293518" cy="472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61945" y="23774"/>
              <a:ext cx="5248668" cy="424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0082" tIns="0" rIns="200082" bIns="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5. </a:t>
              </a:r>
              <a:r>
                <a:rPr lang="ru-RU" sz="2000" b="1" dirty="0">
                  <a:solidFill>
                    <a:srgbClr val="2E3192"/>
                  </a:solidFill>
                  <a:latin typeface="Cambria"/>
                </a:rPr>
                <a:t>ГИА-9 (ОГЭ, ГВЭ)</a:t>
              </a:r>
            </a:p>
          </p:txBody>
        </p:sp>
      </p:grpSp>
      <p:grpSp>
        <p:nvGrpSpPr>
          <p:cNvPr id="92166" name="Группа 10"/>
          <p:cNvGrpSpPr>
            <a:grpSpLocks/>
          </p:cNvGrpSpPr>
          <p:nvPr/>
        </p:nvGrpSpPr>
        <p:grpSpPr bwMode="auto">
          <a:xfrm>
            <a:off x="1559597" y="1700808"/>
            <a:ext cx="7332883" cy="1263651"/>
            <a:chOff x="-74243" y="1411538"/>
            <a:chExt cx="7172440" cy="56728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2694" y="1613937"/>
              <a:ext cx="6340761" cy="3648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74243" y="1411538"/>
              <a:ext cx="7172440" cy="544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0082" tIns="0" rIns="200082" bIns="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2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2. </a:t>
              </a:r>
              <a:r>
                <a:rPr lang="ru-RU" sz="2000" b="1" dirty="0">
                  <a:solidFill>
                    <a:srgbClr val="2E3192"/>
                  </a:solidFill>
                  <a:latin typeface="Cambria"/>
                </a:rPr>
                <a:t>Национальные исследования</a:t>
              </a: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2E3192"/>
                  </a:solidFill>
                  <a:latin typeface="Cambria"/>
                </a:rPr>
                <a:t> качества образования</a:t>
              </a:r>
            </a:p>
          </p:txBody>
        </p:sp>
      </p:grpSp>
      <p:grpSp>
        <p:nvGrpSpPr>
          <p:cNvPr id="92167" name="Группа 14"/>
          <p:cNvGrpSpPr>
            <a:grpSpLocks/>
          </p:cNvGrpSpPr>
          <p:nvPr/>
        </p:nvGrpSpPr>
        <p:grpSpPr bwMode="auto">
          <a:xfrm>
            <a:off x="-114695" y="1158829"/>
            <a:ext cx="8193088" cy="3928533"/>
            <a:chOff x="-1326366" y="2049154"/>
            <a:chExt cx="7762854" cy="294648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27458" y="2049154"/>
              <a:ext cx="6009030" cy="6159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1. </a:t>
              </a:r>
              <a:r>
                <a:rPr lang="ru-RU" b="1" dirty="0">
                  <a:solidFill>
                    <a:srgbClr val="2E3192"/>
                  </a:solidFill>
                  <a:latin typeface="Cambria"/>
                </a:rPr>
                <a:t>Международные исследования качества образования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-1326366" y="4570178"/>
              <a:ext cx="5247936" cy="425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0082" tIns="0" rIns="200082" bIns="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2000" b="1" dirty="0">
                <a:solidFill>
                  <a:srgbClr val="2E3192"/>
                </a:solidFill>
                <a:latin typeface="Cambria"/>
              </a:endParaRPr>
            </a:p>
          </p:txBody>
        </p:sp>
      </p:grpSp>
      <p:grpSp>
        <p:nvGrpSpPr>
          <p:cNvPr id="92168" name="Группа 18"/>
          <p:cNvGrpSpPr>
            <a:grpSpLocks/>
          </p:cNvGrpSpPr>
          <p:nvPr/>
        </p:nvGrpSpPr>
        <p:grpSpPr bwMode="auto">
          <a:xfrm>
            <a:off x="1803529" y="3153793"/>
            <a:ext cx="6274864" cy="628649"/>
            <a:chOff x="56825" y="2905439"/>
            <a:chExt cx="6218273" cy="47232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825" y="2905439"/>
              <a:ext cx="6218273" cy="472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01857" y="2942016"/>
              <a:ext cx="5246330" cy="426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0082" tIns="0" rIns="200082" bIns="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3. </a:t>
              </a:r>
              <a:r>
                <a:rPr lang="ru-RU" sz="2000" b="1" dirty="0">
                  <a:solidFill>
                    <a:srgbClr val="2E3192"/>
                  </a:solidFill>
                  <a:latin typeface="Cambria"/>
                </a:rPr>
                <a:t>Всероссийские проверочные работы</a:t>
              </a:r>
            </a:p>
          </p:txBody>
        </p:sp>
      </p:grpSp>
      <p:grpSp>
        <p:nvGrpSpPr>
          <p:cNvPr id="92169" name="Группа 21"/>
          <p:cNvGrpSpPr>
            <a:grpSpLocks/>
          </p:cNvGrpSpPr>
          <p:nvPr/>
        </p:nvGrpSpPr>
        <p:grpSpPr bwMode="auto">
          <a:xfrm>
            <a:off x="1751711" y="3964527"/>
            <a:ext cx="6408737" cy="1123951"/>
            <a:chOff x="378108" y="3644691"/>
            <a:chExt cx="5293518" cy="4723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78108" y="3644691"/>
              <a:ext cx="5293518" cy="472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01711" y="3667818"/>
              <a:ext cx="5246313" cy="42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0082" tIns="0" rIns="200082" bIns="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4. </a:t>
              </a:r>
              <a:r>
                <a:rPr lang="ru-RU" sz="2000" b="1" dirty="0">
                  <a:solidFill>
                    <a:srgbClr val="2E3192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Исследование профессиональных компетенций учителей</a:t>
              </a:r>
              <a:endParaRPr lang="ru-RU" sz="2000" b="1" dirty="0">
                <a:solidFill>
                  <a:srgbClr val="2E3192"/>
                </a:solidFill>
                <a:latin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73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981" y="3333783"/>
            <a:ext cx="605146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2E3192"/>
                </a:solidFill>
                <a:latin typeface="Cambri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222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3363" y="239184"/>
            <a:ext cx="7200900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1. Международные исследования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39956"/>
              </p:ext>
            </p:extLst>
          </p:nvPr>
        </p:nvGraphicFramePr>
        <p:xfrm>
          <a:off x="508968" y="1844823"/>
          <a:ext cx="8311505" cy="49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028"/>
                <a:gridCol w="1825306"/>
                <a:gridCol w="2892499"/>
                <a:gridCol w="2073672"/>
              </a:tblGrid>
              <a:tr h="61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Наименование исследования</a:t>
                      </a:r>
                      <a:endParaRPr lang="ru-RU" sz="1400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Дата проведения исследования</a:t>
                      </a:r>
                      <a:endParaRPr lang="ru-RU" sz="1400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Место РФ в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рейтинге</a:t>
                      </a:r>
                      <a:endParaRPr lang="ru-RU" sz="1400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Примечание</a:t>
                      </a:r>
                      <a:endParaRPr lang="ru-RU" sz="140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</a:tr>
              <a:tr h="1081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PISA</a:t>
                      </a:r>
                      <a:endParaRPr lang="ru-RU" sz="140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2012 год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Математика – 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Чтение – 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Научная грамотность – 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Место из 65 стран-участниц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Проводилось в 2015 году  - результаты исследования находятся в обработке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</a:tr>
              <a:tr h="6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PIRLS</a:t>
                      </a:r>
                      <a:endParaRPr lang="ru-RU" sz="140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2011 год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2 место из 45 стран-участниц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Ближайшее исследование в 2016  году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</a:tr>
              <a:tr h="1081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TIMSS</a:t>
                      </a:r>
                      <a:endParaRPr lang="ru-RU" sz="140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2011 год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Математика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: 4 </a:t>
                      </a:r>
                      <a:r>
                        <a:rPr lang="ru-RU" sz="1400" b="1" dirty="0" err="1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кл</a:t>
                      </a: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 5 место из 50, 8 </a:t>
                      </a:r>
                      <a:r>
                        <a:rPr lang="ru-RU" sz="1400" b="1" dirty="0" err="1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кл</a:t>
                      </a: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 – 6 место из 42;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Естествозн</a:t>
                      </a: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: 4 </a:t>
                      </a:r>
                      <a:r>
                        <a:rPr lang="ru-RU" sz="1400" b="1" dirty="0" err="1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кл</a:t>
                      </a: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. – 5 из 50, 8 </a:t>
                      </a:r>
                      <a:r>
                        <a:rPr lang="ru-RU" sz="1400" b="1" dirty="0" err="1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кл</a:t>
                      </a: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 7 из 42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Проводилось в 2015 году – результаты исследования находятся в обработке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</a:tr>
              <a:tr h="6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ICCS</a:t>
                      </a:r>
                      <a:endParaRPr lang="ru-RU" sz="1400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2009 </a:t>
                      </a: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18 место из 38 стран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Ближайшее</a:t>
                      </a:r>
                      <a:r>
                        <a:rPr lang="ru-RU" sz="1400" b="1" baseline="0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 исследование в 2016 году</a:t>
                      </a:r>
                      <a:r>
                        <a:rPr lang="ru-RU" sz="1400" b="1" dirty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</a:tr>
              <a:tr h="6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TALIS</a:t>
                      </a:r>
                      <a:endParaRPr lang="ru-RU" sz="1400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2013 год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Оцениваются отдельные характеристики исследований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Ближайшее исследование в 2018 году</a:t>
                      </a:r>
                      <a:endParaRPr lang="ru-RU" sz="1400" b="1" dirty="0">
                        <a:solidFill>
                          <a:srgbClr val="333399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9949" marR="59949" marT="0" marB="0">
                    <a:solidFill>
                      <a:schemeClr val="tx2">
                        <a:lumMod val="60000"/>
                        <a:lumOff val="40000"/>
                        <a:alpha val="1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одзаголовок 4"/>
          <p:cNvSpPr txBox="1">
            <a:spLocks/>
          </p:cNvSpPr>
          <p:nvPr/>
        </p:nvSpPr>
        <p:spPr bwMode="auto">
          <a:xfrm>
            <a:off x="758825" y="442386"/>
            <a:ext cx="7126288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charset="0"/>
              <a:buNone/>
            </a:pPr>
            <a:endParaRPr lang="ru-RU" altLang="ru-RU" sz="2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3288" y="2726267"/>
            <a:ext cx="2413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47816" y="2921002"/>
            <a:ext cx="750887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00113" y="2779184"/>
            <a:ext cx="315912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17688" y="2569633"/>
            <a:ext cx="334962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43288" y="2726267"/>
            <a:ext cx="2413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47816" y="2921002"/>
            <a:ext cx="750887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17688" y="2569633"/>
            <a:ext cx="334962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0825" y="1943100"/>
            <a:ext cx="5761038" cy="192193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"Я внимательно наблюдал за тем, как развивалась система ЕГЭ все эти годы. И с большой радостью могу сказать, что сегодня этот метод оценивания знаний школьников по-настоящему успешен."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i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Андреас Шляйхер, директор департамента по образованию ОЭСР</a:t>
            </a:r>
            <a:r>
              <a:rPr lang="en-US" altLang="ru-RU" sz="1300" b="1" i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(OECD)</a:t>
            </a:r>
            <a:endParaRPr lang="ru-RU" altLang="ru-RU" sz="1300" b="1" i="1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97064" y="4138084"/>
            <a:ext cx="6384925" cy="2362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"Российская школа известна своей фундаментальностью, по результатам наших международных исследований (TIMSS, PIRLS) российские школьники демонстрируют стабильно высокий уровень знаний. А использование современных технологий и инструментов информационной безопасности в системе национальной аттестации – это дополнительный ресурс для развития и совершенствования системы образования."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i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Дирк Хастед, исполнительный директор Международной ассоциации оценки образовательных достижений (IEA)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5656" y="1607"/>
            <a:ext cx="8073702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D3E93"/>
                </a:solidFill>
                <a:latin typeface="Cambria" pitchFamily="18" charset="0"/>
              </a:rPr>
              <a:t>Международная конференция </a:t>
            </a:r>
          </a:p>
          <a:p>
            <a:pPr>
              <a:defRPr/>
            </a:pPr>
            <a:r>
              <a:rPr lang="ru-RU" sz="2800" b="1" dirty="0">
                <a:solidFill>
                  <a:srgbClr val="2D3E93"/>
                </a:solidFill>
                <a:latin typeface="Cambria" pitchFamily="18" charset="0"/>
              </a:rPr>
              <a:t>«Эволюция оценки качества образования»</a:t>
            </a:r>
          </a:p>
        </p:txBody>
      </p:sp>
      <p:pic>
        <p:nvPicPr>
          <p:cNvPr id="102413" name="Picture 2" descr="C:\Users\lyukavre\Desktop\CK8R0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79033"/>
            <a:ext cx="25447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0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1721" y="239184"/>
            <a:ext cx="6408713" cy="553998"/>
          </a:xfrm>
          <a:prstGeom prst="rect">
            <a:avLst/>
          </a:prstGeom>
          <a:solidFill>
            <a:schemeClr val="bg1">
              <a:alpha val="13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2D3E93"/>
                </a:solidFill>
                <a:latin typeface="Cambria" pitchFamily="18" charset="0"/>
              </a:rPr>
              <a:t>Развитие компетенций в мире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936975"/>
            <a:ext cx="844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Совместное исследование </a:t>
            </a:r>
            <a:r>
              <a:rPr lang="en-US" sz="20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Boston Consulting Group </a:t>
            </a:r>
            <a:r>
              <a:rPr lang="ru-RU" sz="20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Всемирного экономического форума</a:t>
            </a:r>
            <a:endParaRPr lang="ru-RU" sz="20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1553224"/>
            <a:ext cx="3922651" cy="139950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9000"/>
            </a:schemeClr>
          </a:solidFill>
          <a:ln>
            <a:solidFill>
              <a:srgbClr val="385D8A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Навыки чтения и письма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Математическая грамотность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Естественнонаучная грамотность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ИКТ-грамотность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Финансовая грамотность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Культурная и гражданская грамотность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7" y="3172767"/>
            <a:ext cx="3905360" cy="1048329"/>
          </a:xfrm>
          <a:prstGeom prst="roundRect">
            <a:avLst/>
          </a:prstGeom>
          <a:solidFill>
            <a:srgbClr val="2CCA3B">
              <a:alpha val="19000"/>
            </a:srgbClr>
          </a:solidFill>
          <a:ln>
            <a:solidFill>
              <a:srgbClr val="385D8A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Критическое мышление/решение задач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Креативность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Умение общаться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Умение работать в команде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7" y="4421529"/>
            <a:ext cx="3922652" cy="1401089"/>
          </a:xfrm>
          <a:prstGeom prst="roundRect">
            <a:avLst/>
          </a:prstGeom>
          <a:solidFill>
            <a:srgbClr val="FFFF00">
              <a:alpha val="19000"/>
            </a:srgbClr>
          </a:solidFill>
          <a:ln>
            <a:solidFill>
              <a:srgbClr val="385D8A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Любознательность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Инициативность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Настойчивость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Способность адаптироваться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Лидерские качества</a:t>
            </a:r>
          </a:p>
          <a:p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Социальная и культурная грамотность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2267344"/>
            <a:ext cx="1720213" cy="285915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385D8A">
                <a:alpha val="1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Навыки</a:t>
            </a:r>
            <a:endParaRPr lang="en-US" sz="20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2E3192"/>
                </a:solidFill>
                <a:latin typeface="Cambria" pitchFamily="18" charset="0"/>
              </a:rPr>
              <a:t>XXI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века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09151" y="3156567"/>
            <a:ext cx="2097617" cy="1064520"/>
          </a:xfrm>
          <a:prstGeom prst="roundRect">
            <a:avLst/>
          </a:prstGeom>
          <a:solidFill>
            <a:srgbClr val="2CCA3B">
              <a:alpha val="19000"/>
            </a:srgbClr>
          </a:solidFill>
          <a:ln>
            <a:solidFill>
              <a:srgbClr val="385D8A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Компетенции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09142" y="4421529"/>
            <a:ext cx="2097618" cy="1381233"/>
          </a:xfrm>
          <a:prstGeom prst="roundRect">
            <a:avLst/>
          </a:prstGeom>
          <a:solidFill>
            <a:srgbClr val="FFFF00">
              <a:alpha val="19000"/>
            </a:srgbClr>
          </a:solidFill>
          <a:ln>
            <a:solidFill>
              <a:srgbClr val="385D8A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Личностные</a:t>
            </a:r>
            <a:endParaRPr lang="en-US" sz="2000" dirty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качества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9141" y="1553221"/>
            <a:ext cx="2097618" cy="139291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9000"/>
            </a:schemeClr>
          </a:solidFill>
          <a:ln>
            <a:solidFill>
              <a:srgbClr val="385D8A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2E3192"/>
                </a:solidFill>
                <a:latin typeface="Cambria" pitchFamily="18" charset="0"/>
              </a:rPr>
              <a:t>Базовые навыки</a:t>
            </a:r>
            <a:endParaRPr lang="ru-RU" sz="2000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7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2148807"/>
              </p:ext>
            </p:extLst>
          </p:nvPr>
        </p:nvGraphicFramePr>
        <p:xfrm>
          <a:off x="-8737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5530" y="1118809"/>
            <a:ext cx="4327082" cy="369332"/>
          </a:xfrm>
          <a:prstGeom prst="rect">
            <a:avLst/>
          </a:prstGeom>
          <a:solidFill>
            <a:srgbClr val="FFC000">
              <a:alpha val="13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Лидеры большинства исследований: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1152" y="2961706"/>
            <a:ext cx="3684920" cy="369332"/>
          </a:xfrm>
          <a:prstGeom prst="rect">
            <a:avLst/>
          </a:prstGeom>
          <a:solidFill>
            <a:srgbClr val="FFC000">
              <a:alpha val="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Позиции, занимаемые Россией: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8" y="4149080"/>
            <a:ext cx="5467972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Гражданская </a:t>
            </a:r>
            <a:r>
              <a:rPr lang="ru-RU" dirty="0">
                <a:solidFill>
                  <a:srgbClr val="333399"/>
                </a:solidFill>
                <a:latin typeface="Cambria" pitchFamily="18" charset="0"/>
              </a:rPr>
              <a:t>и культурная </a:t>
            </a:r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грамотность (18 из 35)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953" y="5221244"/>
            <a:ext cx="3849067" cy="36933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Творческие способности (30 из 64)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8" y="3645024"/>
            <a:ext cx="5610767" cy="36933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Критическое мышление и решение задач (25 из 43)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9434" y="4667247"/>
            <a:ext cx="3280322" cy="36933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Любознательность (27 из 43)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2944" y="5733256"/>
            <a:ext cx="3931076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Финансовая грамотность (10 из 18)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5764" y="3654549"/>
            <a:ext cx="2893997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Навыки чтения (41 из 91)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" y="5244461"/>
            <a:ext cx="4401013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Математическая грамотность (33 из 91)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67247"/>
            <a:ext cx="4816831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Естественнонаучная грамотность (36 из 75)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0941" y="4140879"/>
            <a:ext cx="3126369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ИКТ-грамотность (25 из 31)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943" y="2445159"/>
            <a:ext cx="7743338" cy="369332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33399"/>
                </a:solidFill>
                <a:latin typeface="Cambria" pitchFamily="18" charset="0"/>
              </a:rPr>
              <a:t>Польша, Финляндия, Эстония, Австралия, Новая Зеландия, </a:t>
            </a:r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Нидерланды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5977" y="1556792"/>
            <a:ext cx="6375271" cy="369332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33399"/>
                </a:solidFill>
                <a:latin typeface="Cambria" pitchFamily="18" charset="0"/>
              </a:rPr>
              <a:t>Сингапур, Шанхай (Китай), Гонконг, Южная Корея, Япония</a:t>
            </a:r>
            <a:r>
              <a:rPr lang="ru-RU" dirty="0" smtClean="0">
                <a:solidFill>
                  <a:srgbClr val="333399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3999" y="1988840"/>
            <a:ext cx="3908442" cy="369332"/>
          </a:xfrm>
          <a:prstGeom prst="rect">
            <a:avLst/>
          </a:prstGeom>
          <a:solidFill>
            <a:srgbClr val="FFC000">
              <a:alpha val="7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Лидеры среди «западных стран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»:</a:t>
            </a:r>
            <a:endParaRPr lang="ru-RU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3445" y="188640"/>
            <a:ext cx="7200900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2D3E93"/>
                </a:solidFill>
                <a:latin typeface="Cambria" pitchFamily="18" charset="0"/>
              </a:rPr>
              <a:t>Развитие компетенций в мире</a:t>
            </a:r>
          </a:p>
        </p:txBody>
      </p:sp>
    </p:spTree>
    <p:extLst>
      <p:ext uri="{BB962C8B-B14F-4D97-AF65-F5344CB8AC3E}">
        <p14:creationId xmlns:p14="http://schemas.microsoft.com/office/powerpoint/2010/main" val="17872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3934" y="22"/>
            <a:ext cx="720090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2. Национальное исследование качества образования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242" y="1988840"/>
            <a:ext cx="852125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Цели</a:t>
            </a:r>
          </a:p>
          <a:p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Развитие единого образовательного пространства в Российской Федерации, совершенствование общероссийской системы оценки качества </a:t>
            </a:r>
            <a:r>
              <a:rPr lang="ru-RU" sz="2000" dirty="0" smtClean="0">
                <a:solidFill>
                  <a:srgbClr val="2E3192"/>
                </a:solidFill>
                <a:latin typeface="Cambria" pitchFamily="18" charset="0"/>
              </a:rPr>
              <a:t>образования</a:t>
            </a:r>
            <a:r>
              <a:rPr lang="en-US" sz="2000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2000" dirty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2000" dirty="0" smtClean="0">
                <a:solidFill>
                  <a:srgbClr val="2E3192"/>
                </a:solidFill>
                <a:latin typeface="Cambria" pitchFamily="18" charset="0"/>
              </a:rPr>
              <a:t>Анализ </a:t>
            </a: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состояния системы образования,  формирование программ </a:t>
            </a:r>
            <a:r>
              <a:rPr lang="ru-RU" sz="2000" dirty="0" smtClean="0">
                <a:solidFill>
                  <a:srgbClr val="2E3192"/>
                </a:solidFill>
                <a:latin typeface="Cambria" pitchFamily="18" charset="0"/>
              </a:rPr>
              <a:t>развития.</a:t>
            </a:r>
            <a:endParaRPr lang="ru-RU" sz="20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243" y="4149080"/>
            <a:ext cx="8250385" cy="293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b="1" u="sng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Принципы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Соответствие ФГОС, традициям российского образования, решениям Президента и Правительства </a:t>
            </a:r>
            <a:r>
              <a:rPr lang="ru-RU" sz="2000" dirty="0" smtClean="0">
                <a:solidFill>
                  <a:srgbClr val="2E3192"/>
                </a:solidFill>
                <a:latin typeface="Cambria" pitchFamily="18" charset="0"/>
              </a:rPr>
              <a:t>РФ</a:t>
            </a:r>
            <a:r>
              <a:rPr lang="en-US" sz="2000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2000" b="1" u="sng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Выборка репрезентативна по РФ и по группам субъектов РФ (с учетом ВРП и результатов ЕГЭ</a:t>
            </a:r>
            <a:r>
              <a:rPr lang="ru-RU" sz="2000" dirty="0" smtClean="0">
                <a:solidFill>
                  <a:srgbClr val="2E3192"/>
                </a:solidFill>
                <a:latin typeface="Cambria" pitchFamily="18" charset="0"/>
              </a:rPr>
              <a:t>)</a:t>
            </a:r>
            <a:r>
              <a:rPr lang="en-US" sz="2000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2000" b="1" u="sng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Публичное обсуждение </a:t>
            </a:r>
            <a:r>
              <a:rPr lang="ru-RU" sz="2000" dirty="0" smtClean="0">
                <a:solidFill>
                  <a:srgbClr val="2E3192"/>
                </a:solidFill>
                <a:latin typeface="Cambria" pitchFamily="18" charset="0"/>
              </a:rPr>
              <a:t>результатов</a:t>
            </a:r>
            <a:r>
              <a:rPr lang="en-US" sz="2000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2000" b="1" u="sng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Не предусмотрена оценка деятельности ОО, ОИВ и т.п.</a:t>
            </a:r>
            <a:endParaRPr lang="ru-RU" sz="2000" dirty="0">
              <a:solidFill>
                <a:srgbClr val="FF0000"/>
              </a:solidFill>
              <a:latin typeface="Cambria" pitchFamily="18" charset="0"/>
            </a:endParaRP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500" b="1" u="sng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2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3365" y="67786"/>
            <a:ext cx="764222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2D3E93"/>
                </a:solidFill>
                <a:latin typeface="Cambria" pitchFamily="18" charset="0"/>
              </a:rPr>
              <a:t>Национальные исследования </a:t>
            </a: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/>
            </a:r>
            <a:b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качества </a:t>
            </a:r>
            <a:r>
              <a:rPr lang="ru-RU" sz="3000" b="1" dirty="0">
                <a:solidFill>
                  <a:srgbClr val="2D3E93"/>
                </a:solidFill>
                <a:latin typeface="Cambria" pitchFamily="18" charset="0"/>
              </a:rPr>
              <a:t>образования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29988"/>
              </p:ext>
            </p:extLst>
          </p:nvPr>
        </p:nvGraphicFramePr>
        <p:xfrm>
          <a:off x="539552" y="1340768"/>
          <a:ext cx="8352928" cy="528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43"/>
                <a:gridCol w="7163385"/>
              </a:tblGrid>
              <a:tr h="1779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i="0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2015 год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altLang="ru-RU" sz="1600" b="1" kern="1200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Русский язык, математика , окружающий мир, </a:t>
                      </a:r>
                      <a:r>
                        <a:rPr lang="en-US" altLang="ru-RU" sz="1600" b="1" kern="1200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lang="en-US" altLang="ru-RU" sz="1600" b="1" kern="1200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</a:br>
                      <a:r>
                        <a:rPr lang="ru-RU" altLang="ru-RU" sz="1600" b="1" kern="1200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4 класс </a:t>
                      </a:r>
                      <a:r>
                        <a:rPr lang="ru-RU" alt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трудности</a:t>
                      </a:r>
                      <a:r>
                        <a:rPr lang="ru-RU" sz="1400" b="1" kern="1200" baseline="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 с </a:t>
                      </a:r>
                      <a:r>
                        <a:rPr 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пониманием текста, объяснением своего мнения, недостаточный самоконтроль, невнимательное прочтение условий</a:t>
                      </a:r>
                      <a:r>
                        <a:rPr lang="en-US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;</a:t>
                      </a:r>
                      <a:r>
                        <a:rPr 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 умение рассуждать логически</a:t>
                      </a:r>
                      <a:r>
                        <a:rPr lang="en-US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;</a:t>
                      </a:r>
                      <a:r>
                        <a:rPr 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 работа с графической и визуальной информацией</a:t>
                      </a:r>
                      <a:r>
                        <a:rPr lang="ru-RU" alt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algn="l">
                        <a:defRPr/>
                      </a:pPr>
                      <a:endParaRPr lang="ru-RU" altLang="ru-RU" sz="1200" b="1" kern="1200" dirty="0" smtClean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Информатика и ИКТ, 8-9 классы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(сложности с разработкой алгоритмов)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</a:tr>
              <a:tr h="76658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i="0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2016 год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FF0000"/>
                          </a:solidFill>
                          <a:latin typeface="Cambria" pitchFamily="18" charset="0"/>
                          <a:cs typeface="Arial" charset="0"/>
                        </a:rPr>
                        <a:t>апрель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История, обществознание, 6, 8 классы</a:t>
                      </a:r>
                      <a:r>
                        <a:rPr lang="en-US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lang="ru-RU" altLang="ru-RU" sz="1600" b="1" dirty="0" smtClean="0">
                          <a:solidFill>
                            <a:srgbClr val="2E3192"/>
                          </a:solidFill>
                          <a:latin typeface="Cambria" pitchFamily="18" charset="0"/>
                          <a:cs typeface="Arial" charset="0"/>
                        </a:rPr>
                        <a:t/>
                      </a:r>
                      <a:br>
                        <a:rPr lang="ru-RU" altLang="ru-RU" sz="1600" b="1" dirty="0" smtClean="0">
                          <a:solidFill>
                            <a:srgbClr val="2E3192"/>
                          </a:solidFill>
                          <a:latin typeface="Cambria" pitchFamily="18" charset="0"/>
                          <a:cs typeface="Arial" charset="0"/>
                        </a:rPr>
                      </a:br>
                      <a:r>
                        <a:rPr lang="en-US" alt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ru-RU" altLang="ru-RU" sz="1400" b="1" kern="120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в соответствии с новым Историко-культурным стандартом)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</a:tr>
              <a:tr h="579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FF0000"/>
                          </a:solidFill>
                          <a:latin typeface="Cambria" pitchFamily="18" charset="0"/>
                          <a:cs typeface="Arial" charset="0"/>
                        </a:rPr>
                        <a:t>октябрь-ноябрь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Иностранный язык</a:t>
                      </a:r>
                      <a:r>
                        <a:rPr lang="ru-RU" altLang="ru-RU" sz="1600" b="1" baseline="0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5, 8 классы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</a:tr>
              <a:tr h="1067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i="0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2017 год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FF0000"/>
                          </a:solidFill>
                          <a:latin typeface="Cambria" pitchFamily="18" charset="0"/>
                          <a:cs typeface="Arial" charset="0"/>
                        </a:rPr>
                        <a:t>апрель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ОБЖ 9,8 классы,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FF0000"/>
                          </a:solidFill>
                          <a:latin typeface="Cambria" pitchFamily="18" charset="0"/>
                          <a:cs typeface="Arial" charset="0"/>
                        </a:rPr>
                        <a:t>октябрь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химия,</a:t>
                      </a:r>
                      <a:r>
                        <a:rPr lang="ru-RU" altLang="ru-RU" sz="1600" b="1" baseline="0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 биология 10 классы</a:t>
                      </a:r>
                      <a:endParaRPr lang="ru-RU" altLang="ru-RU" sz="1600" b="1" dirty="0" smtClean="0">
                        <a:solidFill>
                          <a:srgbClr val="00B050"/>
                        </a:solidFill>
                        <a:latin typeface="Cambria" pitchFamily="18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</a:tr>
              <a:tr h="1067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i="0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2018 год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FF0000"/>
                          </a:solidFill>
                          <a:latin typeface="Cambria" pitchFamily="18" charset="0"/>
                          <a:cs typeface="Arial" charset="0"/>
                        </a:rPr>
                        <a:t>апрель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Литература 6,8 классы, МХК 4 классы,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FF0000"/>
                          </a:solidFill>
                          <a:latin typeface="Cambria" pitchFamily="18" charset="0"/>
                          <a:cs typeface="Arial" charset="0"/>
                        </a:rPr>
                        <a:t>октябрь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  <a:cs typeface="Arial" charset="0"/>
                        </a:rPr>
                        <a:t>Физкультура 6,10 классы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4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38" y="43244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altLang="ru-RU" b="1" dirty="0">
              <a:solidFill>
                <a:srgbClr val="2E319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7" y="3149702"/>
            <a:ext cx="7059269" cy="117475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Использование банков заданий, построенных с учетом опыта российских и международных оценочных процедур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6" y="5683249"/>
            <a:ext cx="6984777" cy="91410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Доступность для всех школ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Возможность провести на уровне региона. Возможность получить сводные результаты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65468" y="4509119"/>
            <a:ext cx="7097448" cy="89693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Совершенствование механизмов развития общероссийской системы оценки качества образования путём построения системы взаимосвязанных исследовательских и диагностических процедур на разных уровнях системы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65468" y="2492896"/>
            <a:ext cx="7097449" cy="5040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Возможность отслеживать успеваемость и качество знаний школьников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с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4 по 11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класс (база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данных)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65469" y="1340769"/>
            <a:ext cx="7097448" cy="100811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1400" b="1" dirty="0">
                <a:solidFill>
                  <a:srgbClr val="FF0000"/>
                </a:solidFill>
                <a:latin typeface="Cambria" pitchFamily="18" charset="0"/>
              </a:rPr>
              <a:t>НЕ ЕГЭ!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Вместо КИМ – варианты проверочной работы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Вместо демоверсии – образец проверочной работы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Нет заданий с выбором ответа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3445" y="188640"/>
            <a:ext cx="7200900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2D3E93"/>
                </a:solidFill>
                <a:latin typeface="Cambria" pitchFamily="18" charset="0"/>
              </a:rPr>
              <a:t>Всероссийские проверочные работы</a:t>
            </a:r>
            <a:endParaRPr lang="ru-RU" sz="3000" b="1" dirty="0">
              <a:solidFill>
                <a:srgbClr val="2D3E93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Семченко Презентация схемы 08.10.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емченко Презентация схемы 08.10.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Семченко Презентация схемы 08.10.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1327</Words>
  <Application>Microsoft Office PowerPoint</Application>
  <PresentationFormat>Экран (4:3)</PresentationFormat>
  <Paragraphs>380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2_Тема Office</vt:lpstr>
      <vt:lpstr>3_Тема Office</vt:lpstr>
      <vt:lpstr>1_Тема Office</vt:lpstr>
      <vt:lpstr>Семченко Презентация схемы 08.10.2014</vt:lpstr>
      <vt:lpstr>4_Тема Office</vt:lpstr>
      <vt:lpstr>1_Семченко Презентация схемы 08.10.2014</vt:lpstr>
      <vt:lpstr>14_Тема Office</vt:lpstr>
      <vt:lpstr>9_Тема Office</vt:lpstr>
      <vt:lpstr>5_Тема Office</vt:lpstr>
      <vt:lpstr>15_Тема Office</vt:lpstr>
      <vt:lpstr>2_Семченко Презентация схемы 08.10.2014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Лях Юлия Анатольевна</cp:lastModifiedBy>
  <cp:revision>216</cp:revision>
  <cp:lastPrinted>2016-02-25T10:29:47Z</cp:lastPrinted>
  <dcterms:created xsi:type="dcterms:W3CDTF">2014-10-08T15:07:29Z</dcterms:created>
  <dcterms:modified xsi:type="dcterms:W3CDTF">2016-07-05T07:49:35Z</dcterms:modified>
</cp:coreProperties>
</file>