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9" r:id="rId4"/>
    <p:sldId id="270" r:id="rId5"/>
    <p:sldId id="274" r:id="rId6"/>
    <p:sldId id="271" r:id="rId7"/>
    <p:sldId id="272" r:id="rId8"/>
    <p:sldId id="275" r:id="rId9"/>
    <p:sldId id="268" r:id="rId10"/>
    <p:sldId id="273" r:id="rId11"/>
    <p:sldId id="259" r:id="rId12"/>
  </p:sldIdLst>
  <p:sldSz cx="10799763" cy="7562850"/>
  <p:notesSz cx="6797675" cy="9926638"/>
  <p:defaultTextStyle>
    <a:defPPr>
      <a:defRPr lang="ru-RU"/>
    </a:defPPr>
    <a:lvl1pPr marL="0" algn="l" defTabSz="5246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4637" algn="l" defTabSz="5246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9274" algn="l" defTabSz="5246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73911" algn="l" defTabSz="5246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98548" algn="l" defTabSz="5246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23185" algn="l" defTabSz="5246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47822" algn="l" defTabSz="5246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72459" algn="l" defTabSz="5246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97096" algn="l" defTabSz="5246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E82486"/>
    <a:srgbClr val="892466"/>
    <a:srgbClr val="8E819F"/>
    <a:srgbClr val="E9EFF7"/>
    <a:srgbClr val="CC3399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505" autoAdjust="0"/>
  </p:normalViewPr>
  <p:slideViewPr>
    <p:cSldViewPr snapToGrid="0" snapToObjects="1">
      <p:cViewPr>
        <p:scale>
          <a:sx n="90" d="100"/>
          <a:sy n="90" d="100"/>
        </p:scale>
        <p:origin x="-912" y="-176"/>
      </p:cViewPr>
      <p:guideLst>
        <p:guide orient="horz" pos="2382"/>
        <p:guide pos="34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BC660-42FB-9F4F-B335-B45C0DCB7F69}" type="datetimeFigureOut">
              <a:rPr lang="ru-RU" smtClean="0"/>
              <a:t>29.10.15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C6B45-EE3A-784F-B36E-484181B452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793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8A30E-10BB-0740-A310-0D97DC3C6B99}" type="datetimeFigureOut">
              <a:rPr lang="ru-RU" smtClean="0"/>
              <a:t>29.10.15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41363" y="744538"/>
            <a:ext cx="53149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AA70D-C8BF-114A-A0B5-169E55F2B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453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246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4637" algn="l" defTabSz="5246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9274" algn="l" defTabSz="5246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73911" algn="l" defTabSz="5246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98548" algn="l" defTabSz="5246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23185" algn="l" defTabSz="5246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47822" algn="l" defTabSz="5246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72459" algn="l" defTabSz="5246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97096" algn="l" defTabSz="5246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AA70D-C8BF-114A-A0B5-169E55F2B5A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389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809982" y="2349386"/>
            <a:ext cx="9179799" cy="1621111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965" y="4285615"/>
            <a:ext cx="7559834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4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9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3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8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2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4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72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97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F62D-2567-4017-A320-9A57D6313C43}" type="datetime1">
              <a:rPr lang="ru-RU" smtClean="0"/>
              <a:t>29.10.15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1F3E-F055-7C44-A880-066B490B5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771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3959-35CD-4C9B-9979-8E7B4064C8DA}" type="datetime1">
              <a:rPr lang="ru-RU" smtClean="0"/>
              <a:t>29.10.15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1F3E-F055-7C44-A880-066B490B5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02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49173" y="334377"/>
            <a:ext cx="2868687" cy="7116431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7486" y="334377"/>
            <a:ext cx="8431691" cy="7116431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33A2-2B2B-4CD7-82D9-66175DA0FCFF}" type="datetime1">
              <a:rPr lang="ru-RU" smtClean="0"/>
              <a:t>29.10.15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1F3E-F055-7C44-A880-066B490B5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21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C40CC-3E58-4744-B465-775143D57800}" type="datetime1">
              <a:rPr lang="ru-RU" smtClean="0"/>
              <a:t>29.10.15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1F3E-F055-7C44-A880-066B490B5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496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53107" y="4859832"/>
            <a:ext cx="9179799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107" y="3205459"/>
            <a:ext cx="9179799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46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92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739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985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231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478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724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970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4E87-E07B-474B-87FD-698A1C40257F}" type="datetime1">
              <a:rPr lang="ru-RU" smtClean="0"/>
              <a:t>29.10.15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1F3E-F055-7C44-A880-066B490B5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838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7486" y="1946734"/>
            <a:ext cx="5649252" cy="55040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66734" y="1946734"/>
            <a:ext cx="5651126" cy="55040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79C9-5A29-48EC-9FD3-AA28019ED688}" type="datetime1">
              <a:rPr lang="ru-RU" smtClean="0"/>
              <a:t>29.10.15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1F3E-F055-7C44-A880-066B490B5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14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9988" y="302865"/>
            <a:ext cx="9719787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988" y="1692889"/>
            <a:ext cx="4771771" cy="705515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9988" y="2398404"/>
            <a:ext cx="4771771" cy="435739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130" y="1692889"/>
            <a:ext cx="4773645" cy="705515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86130" y="2398404"/>
            <a:ext cx="4773645" cy="435739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0356-49E0-4D0B-A43E-681D89B9E149}" type="datetime1">
              <a:rPr lang="ru-RU" smtClean="0"/>
              <a:t>29.10.15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1F3E-F055-7C44-A880-066B490B5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356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C99B3-8EFC-4CCE-B61A-D892F28A8B14}" type="datetime1">
              <a:rPr lang="ru-RU" smtClean="0"/>
              <a:t>29.10.15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1F3E-F055-7C44-A880-066B490B5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997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C6BF-042A-4E69-883A-172A73531CA5}" type="datetime1">
              <a:rPr lang="ru-RU" smtClean="0"/>
              <a:t>29.10.15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1F3E-F055-7C44-A880-066B490B5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129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9989" y="301113"/>
            <a:ext cx="355304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2407" y="301114"/>
            <a:ext cx="6037368" cy="645468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989" y="1582597"/>
            <a:ext cx="355304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17D8-3C52-49EB-8752-7ED90A2099FC}" type="datetime1">
              <a:rPr lang="ru-RU" smtClean="0"/>
              <a:t>29.10.15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1F3E-F055-7C44-A880-066B490B5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578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116829" y="5293995"/>
            <a:ext cx="6479858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6829" y="675755"/>
            <a:ext cx="6479858" cy="4537710"/>
          </a:xfrm>
        </p:spPr>
        <p:txBody>
          <a:bodyPr/>
          <a:lstStyle>
            <a:lvl1pPr marL="0" indent="0">
              <a:buNone/>
              <a:defRPr sz="3700"/>
            </a:lvl1pPr>
            <a:lvl2pPr marL="524637" indent="0">
              <a:buNone/>
              <a:defRPr sz="3200"/>
            </a:lvl2pPr>
            <a:lvl3pPr marL="1049274" indent="0">
              <a:buNone/>
              <a:defRPr sz="2800"/>
            </a:lvl3pPr>
            <a:lvl4pPr marL="1573911" indent="0">
              <a:buNone/>
              <a:defRPr sz="2300"/>
            </a:lvl4pPr>
            <a:lvl5pPr marL="2098548" indent="0">
              <a:buNone/>
              <a:defRPr sz="2300"/>
            </a:lvl5pPr>
            <a:lvl6pPr marL="2623185" indent="0">
              <a:buNone/>
              <a:defRPr sz="2300"/>
            </a:lvl6pPr>
            <a:lvl7pPr marL="3147822" indent="0">
              <a:buNone/>
              <a:defRPr sz="2300"/>
            </a:lvl7pPr>
            <a:lvl8pPr marL="3672459" indent="0">
              <a:buNone/>
              <a:defRPr sz="2300"/>
            </a:lvl8pPr>
            <a:lvl9pPr marL="4197096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6829" y="5918981"/>
            <a:ext cx="6479858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404E3-0F11-4769-BBFF-CA03B4559B90}" type="datetime1">
              <a:rPr lang="ru-RU" smtClean="0"/>
              <a:t>29.10.15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1F3E-F055-7C44-A880-066B490B5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96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988" y="302865"/>
            <a:ext cx="9719787" cy="1260475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988" y="1764666"/>
            <a:ext cx="9719787" cy="4991131"/>
          </a:xfrm>
          <a:prstGeom prst="rect">
            <a:avLst/>
          </a:prstGeom>
        </p:spPr>
        <p:txBody>
          <a:bodyPr vert="horz" lIns="104927" tIns="52464" rIns="104927" bIns="52464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9988" y="7009642"/>
            <a:ext cx="2519945" cy="402652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9C72B-01F3-43E0-80F0-944724714543}" type="datetime1">
              <a:rPr lang="ru-RU" smtClean="0"/>
              <a:t>29.10.15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89919" y="7009642"/>
            <a:ext cx="3419925" cy="402652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39830" y="7009642"/>
            <a:ext cx="2519945" cy="402652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31F3E-F055-7C44-A880-066B490B5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60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5246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3478" indent="-393478" algn="l" defTabSz="524637" rtl="0" eaLnBrk="1" latinLnBrk="0" hangingPunct="1">
        <a:spcBef>
          <a:spcPct val="20000"/>
        </a:spcBef>
        <a:buFont typeface="Arial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2535" indent="-327898" algn="l" defTabSz="5246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11593" indent="-262319" algn="l" defTabSz="52463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36230" indent="-262319" algn="l" defTabSz="5246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60867" indent="-262319" algn="l" defTabSz="5246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5504" indent="-262319" algn="l" defTabSz="5246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10141" indent="-262319" algn="l" defTabSz="5246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34778" indent="-262319" algn="l" defTabSz="5246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59415" indent="-262319" algn="l" defTabSz="5246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246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637" algn="l" defTabSz="5246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274" algn="l" defTabSz="5246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911" algn="l" defTabSz="5246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548" algn="l" defTabSz="5246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3185" algn="l" defTabSz="5246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822" algn="l" defTabSz="5246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459" algn="l" defTabSz="5246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algn="l" defTabSz="5246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emf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emf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5.jpeg"/><Relationship Id="rId6" Type="http://schemas.openxmlformats.org/officeDocument/2006/relationships/image" Target="../media/image11.png"/><Relationship Id="rId7" Type="http://schemas.openxmlformats.org/officeDocument/2006/relationships/image" Target="../media/image3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/>
          <p:cNvPicPr>
            <a:picLocks noChangeAspect="1"/>
          </p:cNvPicPr>
          <p:nvPr/>
        </p:nvPicPr>
        <p:blipFill rotWithShape="1">
          <a:blip r:embed="rId2"/>
          <a:srcRect r="4633" b="1188"/>
          <a:stretch/>
        </p:blipFill>
        <p:spPr>
          <a:xfrm>
            <a:off x="3540385" y="2247649"/>
            <a:ext cx="7259378" cy="5315201"/>
          </a:xfrm>
          <a:prstGeom prst="rect">
            <a:avLst/>
          </a:prstGeom>
        </p:spPr>
      </p:pic>
      <p:pic>
        <p:nvPicPr>
          <p:cNvPr id="1026" name="Picture 2" descr="C:\Users\Natalya.Malhotra\Documents\Новый брендбук\eNANO logo new\enano logo ru fu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41" y="266690"/>
            <a:ext cx="1846053" cy="127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7730" y="2828357"/>
            <a:ext cx="688943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cap="all" dirty="0" smtClean="0">
                <a:solidFill>
                  <a:schemeClr val="accent4">
                    <a:lumMod val="75000"/>
                  </a:schemeClr>
                </a:solidFill>
              </a:rPr>
              <a:t>Независимая </a:t>
            </a:r>
            <a:r>
              <a:rPr lang="ru-RU" sz="2800" cap="all" dirty="0">
                <a:solidFill>
                  <a:schemeClr val="accent4">
                    <a:lumMod val="75000"/>
                  </a:schemeClr>
                </a:solidFill>
              </a:rPr>
              <a:t>оценка качества образования и независимая оценка квалификаций для рынка труда: </a:t>
            </a:r>
            <a:r>
              <a:rPr lang="ru-RU" sz="2800" cap="all" dirty="0" smtClean="0">
                <a:solidFill>
                  <a:schemeClr val="accent4">
                    <a:lumMod val="75000"/>
                  </a:schemeClr>
                </a:solidFill>
              </a:rPr>
              <a:t>почувствуйте </a:t>
            </a:r>
            <a:r>
              <a:rPr lang="ru-RU" sz="2800" cap="all" dirty="0">
                <a:solidFill>
                  <a:schemeClr val="accent4">
                    <a:lumMod val="75000"/>
                  </a:schemeClr>
                </a:solidFill>
              </a:rPr>
              <a:t>разницу </a:t>
            </a:r>
            <a:endParaRPr lang="en-US" sz="2800" b="1" cap="all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0346" y="4691867"/>
            <a:ext cx="6139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604A7B"/>
                </a:solidFill>
              </a:rPr>
              <a:t>IV</a:t>
            </a:r>
            <a:r>
              <a:rPr lang="ru-RU" sz="1600" dirty="0" smtClean="0">
                <a:solidFill>
                  <a:srgbClr val="604A7B"/>
                </a:solidFill>
              </a:rPr>
              <a:t> </a:t>
            </a:r>
            <a:r>
              <a:rPr lang="ru-RU" sz="1600" dirty="0">
                <a:solidFill>
                  <a:srgbClr val="604A7B"/>
                </a:solidFill>
              </a:rPr>
              <a:t>ЕЖЕГОДНАЯ МЕЖДУНАРОДНАЯ КОНФЕРЕНЦИЯ ЕАОКО</a:t>
            </a:r>
            <a:endParaRPr lang="en-US" sz="1600" dirty="0">
              <a:solidFill>
                <a:srgbClr val="604A7B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604A7B"/>
                </a:solidFill>
              </a:rPr>
              <a:t>"</a:t>
            </a:r>
            <a:r>
              <a:rPr lang="ru-RU" sz="1600" b="1" cap="all" dirty="0"/>
              <a:t>Независимая оценка качества образования: современные вызовы и лучшие </a:t>
            </a:r>
            <a:r>
              <a:rPr lang="ru-RU" sz="1600" b="1" cap="all" dirty="0" smtClean="0"/>
              <a:t>практики</a:t>
            </a:r>
            <a:r>
              <a:rPr lang="en-US" sz="1600" b="1" dirty="0" smtClean="0">
                <a:solidFill>
                  <a:srgbClr val="604A7B"/>
                </a:solidFill>
              </a:rPr>
              <a:t>”</a:t>
            </a:r>
            <a:endParaRPr lang="ru-RU" sz="1600" i="1" dirty="0">
              <a:solidFill>
                <a:srgbClr val="604A7B"/>
              </a:solidFill>
            </a:endParaRPr>
          </a:p>
          <a:p>
            <a:pPr algn="ctr"/>
            <a:r>
              <a:rPr lang="ru-RU" sz="1600" dirty="0" smtClean="0">
                <a:solidFill>
                  <a:srgbClr val="FF6600"/>
                </a:solidFill>
                <a:cs typeface="Arial" pitchFamily="34" charset="0"/>
              </a:rPr>
              <a:t>29-30 октября</a:t>
            </a:r>
            <a:r>
              <a:rPr lang="en-US" sz="1600" dirty="0" smtClean="0">
                <a:solidFill>
                  <a:srgbClr val="FF6600"/>
                </a:solidFill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FF6600"/>
                </a:solidFill>
                <a:cs typeface="Arial" pitchFamily="34" charset="0"/>
              </a:rPr>
              <a:t>2015 </a:t>
            </a:r>
            <a:r>
              <a:rPr lang="ru-RU" sz="1600" dirty="0">
                <a:solidFill>
                  <a:srgbClr val="FF6600"/>
                </a:solidFill>
                <a:cs typeface="Arial" pitchFamily="34" charset="0"/>
              </a:rPr>
              <a:t>года, г. </a:t>
            </a:r>
            <a:r>
              <a:rPr lang="ru-RU" sz="1600" dirty="0" smtClean="0">
                <a:solidFill>
                  <a:srgbClr val="FF6600"/>
                </a:solidFill>
                <a:cs typeface="Arial" pitchFamily="34" charset="0"/>
              </a:rPr>
              <a:t>Казань</a:t>
            </a:r>
            <a:endParaRPr lang="ru-RU" sz="1600" dirty="0">
              <a:solidFill>
                <a:srgbClr val="FF6600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4738" y="6544517"/>
            <a:ext cx="5190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Вальдман И.А.</a:t>
            </a:r>
          </a:p>
          <a:p>
            <a:pPr algn="just"/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директор АНО «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eNano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12" name="Picture 2" descr="C:\Users\Natalya.Malhotra\Documents\Новый брендбук\eNano_presentation\marker\purp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38" y="4788276"/>
            <a:ext cx="527253" cy="78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Изображение 5" descr="Снимок экрана 2015-10-03 в 21.31.1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584" y="266690"/>
            <a:ext cx="5937684" cy="950580"/>
          </a:xfrm>
          <a:prstGeom prst="rect">
            <a:avLst/>
          </a:prstGeom>
        </p:spPr>
      </p:pic>
      <p:pic>
        <p:nvPicPr>
          <p:cNvPr id="15" name="Picture 2" descr="C:\Users\Natalya.Malhotra\Documents\Новый брендбук\eNano_blanks\border\eNano_border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270" y="1256082"/>
            <a:ext cx="8621493" cy="7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3523" y="256820"/>
            <a:ext cx="935732" cy="96045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7242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2723545" y="3889473"/>
            <a:ext cx="1008112" cy="33855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…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8" name="Содержимое 14"/>
          <p:cNvSpPr txBox="1">
            <a:spLocks/>
          </p:cNvSpPr>
          <p:nvPr/>
        </p:nvSpPr>
        <p:spPr>
          <a:xfrm>
            <a:off x="2775078" y="2184400"/>
            <a:ext cx="3959011" cy="4825397"/>
          </a:xfrm>
          <a:prstGeom prst="rect">
            <a:avLst/>
          </a:prstGeom>
        </p:spPr>
        <p:txBody>
          <a:bodyPr vert="horz" lIns="104927" tIns="52464" rIns="104927" bIns="52464" rtlCol="0">
            <a:normAutofit/>
          </a:bodyPr>
          <a:lstStyle>
            <a:lvl1pPr marL="393478" indent="-393478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2535" indent="-327898" algn="l" defTabSz="5246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593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6230" indent="-262319" algn="l" defTabSz="524637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60867" indent="-262319" algn="l" defTabSz="524637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85504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10141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34778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59415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/>
              <a:buNone/>
            </a:pPr>
            <a:endParaRPr lang="ru-RU" sz="1400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Изображение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34" y="400050"/>
            <a:ext cx="1133475" cy="647700"/>
          </a:xfrm>
          <a:prstGeom prst="rect">
            <a:avLst/>
          </a:prstGeom>
        </p:spPr>
      </p:pic>
      <p:sp>
        <p:nvSpPr>
          <p:cNvPr id="60" name="Нашивка 4"/>
          <p:cNvSpPr/>
          <p:nvPr/>
        </p:nvSpPr>
        <p:spPr>
          <a:xfrm>
            <a:off x="500420" y="4760417"/>
            <a:ext cx="1421098" cy="1236064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7620" rIns="0" bIns="76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b="1" kern="1200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178270" y="375290"/>
            <a:ext cx="8621493" cy="6724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761C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Организационная схема независимой оценки квалификаций</a:t>
            </a:r>
            <a:endParaRPr lang="en-US" sz="2400" b="1" dirty="0" smtClean="0">
              <a:solidFill>
                <a:schemeClr val="bg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C:\Users\Natalya.Malhotra\Documents\Новый брендбук\eNano_blanks\border\eNano_border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270" y="1033818"/>
            <a:ext cx="8621493" cy="7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1F3E-F055-7C44-A880-066B490B5739}" type="slidenum">
              <a:rPr lang="ru-RU" smtClean="0"/>
              <a:t>9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75463" y="1595771"/>
            <a:ext cx="5227937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Национальный совет при Президенте РФ по профессиональным квалификациям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37340" y="2979433"/>
            <a:ext cx="1175167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СПК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25187" y="2979433"/>
            <a:ext cx="1175167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СПК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44159" y="3026574"/>
            <a:ext cx="1008112" cy="33855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…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75337" y="3827917"/>
            <a:ext cx="1335755" cy="4001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ЦОК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89340" y="3827917"/>
            <a:ext cx="1335755" cy="4001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ЦОК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7660" y="4697156"/>
            <a:ext cx="1008112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ЭЦ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91796" y="4697156"/>
            <a:ext cx="1008112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ЭЦ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21184" y="4700309"/>
            <a:ext cx="1008112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ЭЦ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25" name="Прямая со стрелкой 24"/>
          <p:cNvCxnSpPr>
            <a:stCxn id="10" idx="2"/>
            <a:endCxn id="12" idx="0"/>
          </p:cNvCxnSpPr>
          <p:nvPr/>
        </p:nvCxnSpPr>
        <p:spPr>
          <a:xfrm flipH="1">
            <a:off x="1224924" y="2303657"/>
            <a:ext cx="2364508" cy="675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0" idx="2"/>
            <a:endCxn id="23" idx="0"/>
          </p:cNvCxnSpPr>
          <p:nvPr/>
        </p:nvCxnSpPr>
        <p:spPr>
          <a:xfrm>
            <a:off x="2257218" y="4228027"/>
            <a:ext cx="1968022" cy="4722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20" idx="2"/>
            <a:endCxn id="22" idx="0"/>
          </p:cNvCxnSpPr>
          <p:nvPr/>
        </p:nvCxnSpPr>
        <p:spPr>
          <a:xfrm>
            <a:off x="2257218" y="4228027"/>
            <a:ext cx="238634" cy="469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0" idx="2"/>
            <a:endCxn id="21" idx="0"/>
          </p:cNvCxnSpPr>
          <p:nvPr/>
        </p:nvCxnSpPr>
        <p:spPr>
          <a:xfrm flipH="1">
            <a:off x="1271716" y="4228027"/>
            <a:ext cx="985502" cy="469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4" idx="2"/>
            <a:endCxn id="20" idx="0"/>
          </p:cNvCxnSpPr>
          <p:nvPr/>
        </p:nvCxnSpPr>
        <p:spPr>
          <a:xfrm flipH="1">
            <a:off x="2257218" y="3379543"/>
            <a:ext cx="355553" cy="4483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4" idx="2"/>
            <a:endCxn id="19" idx="0"/>
          </p:cNvCxnSpPr>
          <p:nvPr/>
        </p:nvCxnSpPr>
        <p:spPr>
          <a:xfrm>
            <a:off x="2612771" y="3379543"/>
            <a:ext cx="1730444" cy="4483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0" idx="2"/>
          </p:cNvCxnSpPr>
          <p:nvPr/>
        </p:nvCxnSpPr>
        <p:spPr>
          <a:xfrm>
            <a:off x="3589432" y="2303657"/>
            <a:ext cx="2204195" cy="6613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0" idx="2"/>
            <a:endCxn id="14" idx="0"/>
          </p:cNvCxnSpPr>
          <p:nvPr/>
        </p:nvCxnSpPr>
        <p:spPr>
          <a:xfrm flipH="1">
            <a:off x="2612771" y="2303657"/>
            <a:ext cx="976661" cy="675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427255" y="2975681"/>
            <a:ext cx="1175167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СПК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75303" y="2965018"/>
            <a:ext cx="1175167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СПК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64307" y="4799699"/>
            <a:ext cx="529712" cy="33855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…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 rot="16200000">
            <a:off x="6000023" y="3241955"/>
            <a:ext cx="406193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ФЕДЕРАЛЬНЫЙ РЕЕСТР (ФР)</a:t>
            </a:r>
            <a:endParaRPr lang="ru-RU" sz="2400" dirty="0"/>
          </a:p>
        </p:txBody>
      </p:sp>
      <p:sp>
        <p:nvSpPr>
          <p:cNvPr id="61" name="Двойная стрелка влево/вправо 60"/>
          <p:cNvSpPr/>
          <p:nvPr/>
        </p:nvSpPr>
        <p:spPr>
          <a:xfrm>
            <a:off x="6866217" y="2977186"/>
            <a:ext cx="789980" cy="292388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Двойная стрелка влево/вправо 62"/>
          <p:cNvSpPr/>
          <p:nvPr/>
        </p:nvSpPr>
        <p:spPr>
          <a:xfrm>
            <a:off x="6866217" y="1828511"/>
            <a:ext cx="789980" cy="292388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Двойная стрелка влево/вправо 63"/>
          <p:cNvSpPr/>
          <p:nvPr/>
        </p:nvSpPr>
        <p:spPr>
          <a:xfrm>
            <a:off x="6866217" y="3895268"/>
            <a:ext cx="789980" cy="292388"/>
          </a:xfrm>
          <a:prstGeom prst="left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8261821" y="1461411"/>
            <a:ext cx="25379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ФР содержит сведения о</a:t>
            </a:r>
          </a:p>
          <a:p>
            <a:pPr marL="342900" indent="-342900" algn="just">
              <a:buFont typeface="Arial"/>
              <a:buChar char="•"/>
            </a:pPr>
            <a:r>
              <a:rPr lang="ru-RU" dirty="0" smtClean="0"/>
              <a:t>Советах по ПК</a:t>
            </a:r>
          </a:p>
          <a:p>
            <a:pPr marL="342900" indent="-342900" algn="just">
              <a:buFont typeface="Arial"/>
              <a:buChar char="•"/>
            </a:pPr>
            <a:r>
              <a:rPr lang="ru-RU" dirty="0" smtClean="0"/>
              <a:t>Центрах ОК</a:t>
            </a:r>
          </a:p>
          <a:p>
            <a:pPr marL="342900" indent="-342900" algn="just">
              <a:buFont typeface="Arial"/>
              <a:buChar char="•"/>
            </a:pPr>
            <a:r>
              <a:rPr lang="ru-RU" dirty="0" smtClean="0"/>
              <a:t>Свидетельствах по итогам 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272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3870" y="-653765"/>
            <a:ext cx="11762740" cy="8312150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3947" y="5698071"/>
            <a:ext cx="2374900" cy="1206500"/>
          </a:xfrm>
          <a:prstGeom prst="rect">
            <a:avLst/>
          </a:prstGeom>
        </p:spPr>
      </p:pic>
      <p:pic>
        <p:nvPicPr>
          <p:cNvPr id="2050" name="Picture 2" descr="C:\Users\Natalya.Malhotra\Documents\Новый брендбук\eNANO logo new\enano logo ru ful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457200"/>
            <a:ext cx="2354831" cy="162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90936" y="2988242"/>
            <a:ext cx="5735822" cy="15356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6000" b="1" dirty="0" smtClean="0">
                <a:solidFill>
                  <a:srgbClr val="761C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СПАСИБО!</a:t>
            </a:r>
            <a:endParaRPr lang="en-US" sz="6000" b="1" dirty="0" smtClean="0">
              <a:solidFill>
                <a:schemeClr val="bg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1F3E-F055-7C44-A880-066B490B573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227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Изображение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0" y="0"/>
            <a:ext cx="10693400" cy="7562850"/>
          </a:xfrm>
          <a:prstGeom prst="rect">
            <a:avLst/>
          </a:prstGeom>
        </p:spPr>
      </p:pic>
      <p:sp>
        <p:nvSpPr>
          <p:cNvPr id="10" name="Название 1"/>
          <p:cNvSpPr txBox="1">
            <a:spLocks/>
          </p:cNvSpPr>
          <p:nvPr/>
        </p:nvSpPr>
        <p:spPr>
          <a:xfrm>
            <a:off x="1352748" y="1930400"/>
            <a:ext cx="3794733" cy="4495800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>
            <a:lvl1pPr algn="ctr" defTabSz="5246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Название 1"/>
          <p:cNvSpPr txBox="1">
            <a:spLocks/>
          </p:cNvSpPr>
          <p:nvPr/>
        </p:nvSpPr>
        <p:spPr>
          <a:xfrm>
            <a:off x="1352748" y="1928464"/>
            <a:ext cx="3794733" cy="4497736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>
            <a:lvl1pPr algn="ctr" defTabSz="5246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одержимое 14"/>
          <p:cNvSpPr txBox="1">
            <a:spLocks/>
          </p:cNvSpPr>
          <p:nvPr/>
        </p:nvSpPr>
        <p:spPr>
          <a:xfrm>
            <a:off x="2775078" y="2184400"/>
            <a:ext cx="3959011" cy="4825397"/>
          </a:xfrm>
          <a:prstGeom prst="rect">
            <a:avLst/>
          </a:prstGeom>
        </p:spPr>
        <p:txBody>
          <a:bodyPr vert="horz" lIns="104927" tIns="52464" rIns="104927" bIns="52464" rtlCol="0">
            <a:normAutofit/>
          </a:bodyPr>
          <a:lstStyle>
            <a:lvl1pPr marL="393478" indent="-393478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2535" indent="-327898" algn="l" defTabSz="5246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593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6230" indent="-262319" algn="l" defTabSz="524637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60867" indent="-262319" algn="l" defTabSz="524637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85504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10141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34778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59415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/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Изображение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62" y="209538"/>
            <a:ext cx="1133475" cy="647700"/>
          </a:xfrm>
          <a:prstGeom prst="rect">
            <a:avLst/>
          </a:prstGeom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1527511" y="292110"/>
            <a:ext cx="769058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Основания для проведения независимой оценки</a:t>
            </a:r>
            <a:endParaRPr lang="ru-RU" sz="2400" b="1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" descr="C:\Users\Natalya.Malhotra\Documents\Новый брендбук\eNano_blanks\border\eNano_border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47" y="929609"/>
            <a:ext cx="8621493" cy="7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9722" y="1521089"/>
            <a:ext cx="91801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Смысл в собственно независимой </a:t>
            </a:r>
            <a:r>
              <a:rPr lang="ru-RU" sz="3200" dirty="0" smtClean="0"/>
              <a:t>оценке (НО) </a:t>
            </a:r>
            <a:r>
              <a:rPr lang="ru-RU" sz="3200" dirty="0"/>
              <a:t>появляется, только если её результаты имеют реальных потребителей и могут ими использоваться для принятия решений в целях собственного развития. И эти решения не могут приниматься, если НО отсутствует.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6688" y="5112018"/>
            <a:ext cx="7065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</a:rPr>
              <a:t>Школа       </a:t>
            </a:r>
            <a:r>
              <a:rPr lang="en-US" sz="4000" b="1" dirty="0" err="1" smtClean="0">
                <a:solidFill>
                  <a:srgbClr val="0000FF"/>
                </a:solidFill>
              </a:rPr>
              <a:t>vs</a:t>
            </a:r>
            <a:r>
              <a:rPr lang="ru-RU" sz="4000" b="1" dirty="0" smtClean="0">
                <a:solidFill>
                  <a:srgbClr val="0000FF"/>
                </a:solidFill>
              </a:rPr>
              <a:t>           Рынок труда</a:t>
            </a:r>
            <a:endParaRPr lang="ru-RU" sz="40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9393" y="5639155"/>
            <a:ext cx="277882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Независимая оценка образовательных достижений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644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азвание 1"/>
          <p:cNvSpPr txBox="1">
            <a:spLocks/>
          </p:cNvSpPr>
          <p:nvPr/>
        </p:nvSpPr>
        <p:spPr>
          <a:xfrm>
            <a:off x="1352748" y="1930400"/>
            <a:ext cx="3794733" cy="4495800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>
            <a:lvl1pPr algn="ctr" defTabSz="5246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Название 1"/>
          <p:cNvSpPr txBox="1">
            <a:spLocks/>
          </p:cNvSpPr>
          <p:nvPr/>
        </p:nvSpPr>
        <p:spPr>
          <a:xfrm>
            <a:off x="1352748" y="1928464"/>
            <a:ext cx="3794733" cy="4497736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>
            <a:lvl1pPr algn="ctr" defTabSz="5246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одержимое 14"/>
          <p:cNvSpPr txBox="1">
            <a:spLocks/>
          </p:cNvSpPr>
          <p:nvPr/>
        </p:nvSpPr>
        <p:spPr>
          <a:xfrm>
            <a:off x="2775078" y="2184400"/>
            <a:ext cx="3959011" cy="4825397"/>
          </a:xfrm>
          <a:prstGeom prst="rect">
            <a:avLst/>
          </a:prstGeom>
        </p:spPr>
        <p:txBody>
          <a:bodyPr vert="horz" lIns="104927" tIns="52464" rIns="104927" bIns="52464" rtlCol="0">
            <a:normAutofit/>
          </a:bodyPr>
          <a:lstStyle>
            <a:lvl1pPr marL="393478" indent="-393478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2535" indent="-327898" algn="l" defTabSz="5246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593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6230" indent="-262319" algn="l" defTabSz="524637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60867" indent="-262319" algn="l" defTabSz="524637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85504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10141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34778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59415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/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Изображение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34" y="288918"/>
            <a:ext cx="1133475" cy="647700"/>
          </a:xfrm>
          <a:prstGeom prst="rect">
            <a:avLst/>
          </a:prstGeom>
        </p:spPr>
      </p:pic>
      <p:sp>
        <p:nvSpPr>
          <p:cNvPr id="28" name="Заголовок 1"/>
          <p:cNvSpPr txBox="1">
            <a:spLocks/>
          </p:cNvSpPr>
          <p:nvPr/>
        </p:nvSpPr>
        <p:spPr>
          <a:xfrm>
            <a:off x="2095639" y="184134"/>
            <a:ext cx="8522319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понятия</a:t>
            </a:r>
            <a:endParaRPr lang="ru-RU" sz="2400" b="1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Содержимое 14"/>
          <p:cNvSpPr>
            <a:spLocks noGrp="1"/>
          </p:cNvSpPr>
          <p:nvPr>
            <p:ph sz="half" idx="4294967295"/>
          </p:nvPr>
        </p:nvSpPr>
        <p:spPr>
          <a:xfrm>
            <a:off x="5430198" y="4863906"/>
            <a:ext cx="5267140" cy="22637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SzPct val="100000"/>
              <a:buNone/>
            </a:pPr>
            <a:r>
              <a:rPr lang="ru-RU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Независимость от</a:t>
            </a:r>
          </a:p>
          <a:p>
            <a:pPr algn="just">
              <a:buSzPct val="100000"/>
              <a:buBlip>
                <a:blip r:embed="rId3"/>
              </a:buBlip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аботодателей</a:t>
            </a:r>
          </a:p>
          <a:p>
            <a:pPr algn="just">
              <a:buSzPct val="100000"/>
              <a:buBlip>
                <a:blip r:embed="rId4"/>
              </a:buBlip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рганизаций, осуществляющих образовательную деятельность</a:t>
            </a:r>
          </a:p>
          <a:p>
            <a:pPr algn="just">
              <a:buSzPct val="100000"/>
              <a:buBlip>
                <a:blip r:embed="rId5"/>
              </a:buBlip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рганов исполнительной власти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37898" y="1103772"/>
            <a:ext cx="51647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3366FF"/>
                </a:solidFill>
              </a:rPr>
              <a:t>Независимая оценка качества образования</a:t>
            </a:r>
          </a:p>
          <a:p>
            <a:pPr algn="just"/>
            <a:r>
              <a:rPr lang="ru-RU" sz="2400" dirty="0"/>
              <a:t>О</a:t>
            </a:r>
            <a:r>
              <a:rPr lang="ru-RU" sz="2400" dirty="0" smtClean="0"/>
              <a:t>ценочная </a:t>
            </a:r>
            <a:r>
              <a:rPr lang="ru-RU" sz="2400" dirty="0"/>
              <a:t>процедура, которая осуществляется в отношении деятельности </a:t>
            </a:r>
            <a:r>
              <a:rPr lang="ru-RU" sz="2400" dirty="0" smtClean="0"/>
              <a:t>ОО </a:t>
            </a:r>
            <a:r>
              <a:rPr lang="ru-RU" sz="2400" dirty="0"/>
              <a:t>и реализуемых ими </a:t>
            </a:r>
            <a:r>
              <a:rPr lang="ru-RU" sz="2400" dirty="0" smtClean="0"/>
              <a:t>ОП в </a:t>
            </a:r>
            <a:r>
              <a:rPr lang="ru-RU" sz="2400" dirty="0"/>
              <a:t>целях определения соответствия предоставляемого </a:t>
            </a:r>
            <a:r>
              <a:rPr lang="ru-RU" sz="2400" dirty="0" smtClean="0"/>
              <a:t>образования потребностям потребителей, ОО, учредителя, общ. </a:t>
            </a:r>
            <a:r>
              <a:rPr lang="ru-RU" sz="2400" dirty="0"/>
              <a:t>о</a:t>
            </a:r>
            <a:r>
              <a:rPr lang="ru-RU" sz="2400" dirty="0" smtClean="0"/>
              <a:t>рганизаций…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2" descr="C:\Users\Natalya.Malhotra\Documents\Новый брендбук\eNano_blanks\border\eNano_border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270" y="859182"/>
            <a:ext cx="8621493" cy="7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1F3E-F055-7C44-A880-066B490B5739}" type="slidenum">
              <a:rPr lang="ru-RU" smtClean="0"/>
              <a:t>2</a:t>
            </a:fld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5405587" y="1135524"/>
            <a:ext cx="52917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3366FF"/>
                </a:solidFill>
              </a:rPr>
              <a:t>Независимая оценка квалификаций</a:t>
            </a:r>
          </a:p>
          <a:p>
            <a:pPr algn="just"/>
            <a:r>
              <a:rPr lang="ru-RU" sz="2400" dirty="0" smtClean="0"/>
              <a:t>Подтверждение </a:t>
            </a:r>
            <a:r>
              <a:rPr lang="ru-RU" sz="2400" dirty="0"/>
              <a:t>соответствия квалификации соискателя положениям </a:t>
            </a:r>
            <a:r>
              <a:rPr lang="ru-RU" sz="2400" i="1" dirty="0"/>
              <a:t>профессионального стандарта</a:t>
            </a:r>
            <a:r>
              <a:rPr lang="ru-RU" sz="2400" dirty="0"/>
              <a:t>, проведенное центром оценки квалификации, с подтверждением такого соответствия свидетельством о профессиональной квалификации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одержимое 14"/>
          <p:cNvSpPr>
            <a:spLocks noGrp="1"/>
          </p:cNvSpPr>
          <p:nvPr>
            <p:ph sz="half" idx="4294967295"/>
          </p:nvPr>
        </p:nvSpPr>
        <p:spPr>
          <a:xfrm>
            <a:off x="217827" y="4822726"/>
            <a:ext cx="5045423" cy="25002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SzPct val="100000"/>
              <a:buNone/>
            </a:pPr>
            <a:r>
              <a:rPr lang="ru-RU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Независимость от</a:t>
            </a:r>
          </a:p>
          <a:p>
            <a:pPr>
              <a:buSzPct val="100000"/>
              <a:buBlip>
                <a:blip r:embed="rId3"/>
              </a:buBlip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бразовательных организаций</a:t>
            </a:r>
          </a:p>
          <a:p>
            <a:pPr marL="0" indent="0">
              <a:buSzPct val="100000"/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SzPct val="100000"/>
              <a:buNone/>
            </a:pP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Зависимость от органов управления образованием сохраняется</a:t>
            </a:r>
          </a:p>
        </p:txBody>
      </p:sp>
    </p:spTree>
    <p:extLst>
      <p:ext uri="{BB962C8B-B14F-4D97-AF65-F5344CB8AC3E}">
        <p14:creationId xmlns:p14="http://schemas.microsoft.com/office/powerpoint/2010/main" val="4069431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азвание 1"/>
          <p:cNvSpPr txBox="1">
            <a:spLocks/>
          </p:cNvSpPr>
          <p:nvPr/>
        </p:nvSpPr>
        <p:spPr>
          <a:xfrm>
            <a:off x="1352748" y="1930400"/>
            <a:ext cx="3794733" cy="4495800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>
            <a:lvl1pPr algn="ctr" defTabSz="5246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Название 1"/>
          <p:cNvSpPr txBox="1">
            <a:spLocks/>
          </p:cNvSpPr>
          <p:nvPr/>
        </p:nvSpPr>
        <p:spPr>
          <a:xfrm>
            <a:off x="1352748" y="1928464"/>
            <a:ext cx="3794733" cy="4497736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>
            <a:lvl1pPr algn="ctr" defTabSz="5246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Изображение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34" y="288918"/>
            <a:ext cx="1133475" cy="647700"/>
          </a:xfrm>
          <a:prstGeom prst="rect">
            <a:avLst/>
          </a:prstGeom>
        </p:spPr>
      </p:pic>
      <p:sp>
        <p:nvSpPr>
          <p:cNvPr id="28" name="Заголовок 1"/>
          <p:cNvSpPr txBox="1">
            <a:spLocks/>
          </p:cNvSpPr>
          <p:nvPr/>
        </p:nvSpPr>
        <p:spPr>
          <a:xfrm>
            <a:off x="2095639" y="184134"/>
            <a:ext cx="8522319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НОКО    </a:t>
            </a:r>
            <a:r>
              <a:rPr lang="en-US" sz="2400" b="1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ru-RU" sz="24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НОК</a:t>
            </a:r>
            <a:endParaRPr lang="ru-RU" sz="2400" b="1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Содержимое 14"/>
          <p:cNvSpPr>
            <a:spLocks noGrp="1"/>
          </p:cNvSpPr>
          <p:nvPr>
            <p:ph sz="half" idx="4294967295"/>
          </p:nvPr>
        </p:nvSpPr>
        <p:spPr>
          <a:xfrm>
            <a:off x="5446892" y="2045337"/>
            <a:ext cx="5174262" cy="145037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SzPct val="100000"/>
              <a:buBlip>
                <a:blip r:embed="rId3"/>
              </a:buBlip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Соискатели (физ. лица)</a:t>
            </a:r>
          </a:p>
          <a:p>
            <a:pPr>
              <a:buSzPct val="100000"/>
              <a:buBlip>
                <a:blip r:embed="rId4"/>
              </a:buBlip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Работодатели</a:t>
            </a:r>
          </a:p>
        </p:txBody>
      </p:sp>
      <p:pic>
        <p:nvPicPr>
          <p:cNvPr id="63" name="Picture 2" descr="C:\Users\Natalya.Malhotra\Documents\Новый брендбук\eNano_blanks\border\eNano_border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270" y="859182"/>
            <a:ext cx="8621493" cy="7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1F3E-F055-7C44-A880-066B490B5739}" type="slidenum">
              <a:rPr lang="ru-RU" smtClean="0"/>
              <a:t>3</a:t>
            </a:fld>
            <a:endParaRPr lang="ru-RU" dirty="0"/>
          </a:p>
        </p:txBody>
      </p:sp>
      <p:sp>
        <p:nvSpPr>
          <p:cNvPr id="25" name="Содержимое 14"/>
          <p:cNvSpPr>
            <a:spLocks noGrp="1"/>
          </p:cNvSpPr>
          <p:nvPr>
            <p:ph sz="half" idx="4294967295"/>
          </p:nvPr>
        </p:nvSpPr>
        <p:spPr>
          <a:xfrm>
            <a:off x="169650" y="2050263"/>
            <a:ext cx="5228247" cy="254821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SzPct val="100000"/>
              <a:buBlip>
                <a:blip r:embed="rId3"/>
              </a:buBlip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Учащиеся и родители</a:t>
            </a:r>
          </a:p>
          <a:p>
            <a:pPr>
              <a:buSzPct val="100000"/>
              <a:buBlip>
                <a:blip r:embed="rId4"/>
              </a:buBlip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Учителя</a:t>
            </a:r>
          </a:p>
          <a:p>
            <a:pPr>
              <a:buSzPct val="100000"/>
              <a:buBlip>
                <a:blip r:embed="rId6"/>
              </a:buBlip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Образовательные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</a:p>
          <a:p>
            <a:pPr>
              <a:buSzPct val="100000"/>
              <a:buBlip>
                <a:blip r:embed="rId7"/>
              </a:buBlip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Муниципальные и региональные ОУО</a:t>
            </a:r>
          </a:p>
          <a:p>
            <a:pPr>
              <a:buSzPct val="100000"/>
              <a:buBlip>
                <a:blip r:embed="rId8"/>
              </a:buBlip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Общественные организации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17263" y="1448586"/>
            <a:ext cx="8522319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i="1" dirty="0" smtClean="0">
                <a:solidFill>
                  <a:srgbClr val="892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Пользователи результатов независимой оценки</a:t>
            </a:r>
            <a:endParaRPr lang="ru-RU" sz="2400" i="1" dirty="0">
              <a:solidFill>
                <a:srgbClr val="8924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32923" y="965742"/>
            <a:ext cx="19233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НОКО</a:t>
            </a:r>
            <a:endParaRPr lang="ru-RU" sz="2800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11677" y="975258"/>
            <a:ext cx="19233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НОК</a:t>
            </a:r>
            <a:endParaRPr lang="ru-RU" sz="2800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69650" y="4882358"/>
            <a:ext cx="8522319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i="1" dirty="0" smtClean="0">
                <a:solidFill>
                  <a:srgbClr val="892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Инициаторы независимой оценки</a:t>
            </a:r>
            <a:endParaRPr lang="ru-RU" sz="2400" i="1" dirty="0">
              <a:solidFill>
                <a:srgbClr val="8924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одержимое 14"/>
          <p:cNvSpPr>
            <a:spLocks noGrp="1"/>
          </p:cNvSpPr>
          <p:nvPr>
            <p:ph sz="half" idx="4294967295"/>
          </p:nvPr>
        </p:nvSpPr>
        <p:spPr>
          <a:xfrm>
            <a:off x="5397897" y="5586150"/>
            <a:ext cx="5174262" cy="77651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SzPct val="100000"/>
              <a:buBlip>
                <a:blip r:embed="rId3"/>
              </a:buBlip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Советы по профессиональным квалификациям</a:t>
            </a:r>
          </a:p>
        </p:txBody>
      </p:sp>
      <p:sp>
        <p:nvSpPr>
          <p:cNvPr id="23" name="Содержимое 14"/>
          <p:cNvSpPr>
            <a:spLocks noGrp="1"/>
          </p:cNvSpPr>
          <p:nvPr>
            <p:ph sz="half" idx="4294967295"/>
          </p:nvPr>
        </p:nvSpPr>
        <p:spPr>
          <a:xfrm>
            <a:off x="169650" y="5497372"/>
            <a:ext cx="5174262" cy="170669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SzPct val="100000"/>
              <a:buBlip>
                <a:blip r:embed="rId3"/>
              </a:buBlip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Органы управления образованием</a:t>
            </a:r>
          </a:p>
          <a:p>
            <a:pPr>
              <a:buSzPct val="100000"/>
              <a:buBlip>
                <a:blip r:embed="rId3"/>
              </a:buBlip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Общественные советы</a:t>
            </a:r>
          </a:p>
          <a:p>
            <a:pPr>
              <a:buSzPct val="100000"/>
              <a:buBlip>
                <a:blip r:embed="rId4"/>
              </a:buBlip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Семьи и школы</a:t>
            </a:r>
          </a:p>
        </p:txBody>
      </p:sp>
    </p:spTree>
    <p:extLst>
      <p:ext uri="{BB962C8B-B14F-4D97-AF65-F5344CB8AC3E}">
        <p14:creationId xmlns:p14="http://schemas.microsoft.com/office/powerpoint/2010/main" val="2705689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азвание 1"/>
          <p:cNvSpPr txBox="1">
            <a:spLocks/>
          </p:cNvSpPr>
          <p:nvPr/>
        </p:nvSpPr>
        <p:spPr>
          <a:xfrm>
            <a:off x="1352748" y="1930400"/>
            <a:ext cx="3794733" cy="4495800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>
            <a:lvl1pPr algn="ctr" defTabSz="5246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Название 1"/>
          <p:cNvSpPr txBox="1">
            <a:spLocks/>
          </p:cNvSpPr>
          <p:nvPr/>
        </p:nvSpPr>
        <p:spPr>
          <a:xfrm>
            <a:off x="1352748" y="1928464"/>
            <a:ext cx="3794733" cy="4497736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>
            <a:lvl1pPr algn="ctr" defTabSz="5246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Изображение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34" y="288918"/>
            <a:ext cx="1133475" cy="647700"/>
          </a:xfrm>
          <a:prstGeom prst="rect">
            <a:avLst/>
          </a:prstGeom>
        </p:spPr>
      </p:pic>
      <p:sp>
        <p:nvSpPr>
          <p:cNvPr id="28" name="Заголовок 1"/>
          <p:cNvSpPr txBox="1">
            <a:spLocks/>
          </p:cNvSpPr>
          <p:nvPr/>
        </p:nvSpPr>
        <p:spPr>
          <a:xfrm>
            <a:off x="2095639" y="184134"/>
            <a:ext cx="8522319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НОКО    </a:t>
            </a:r>
            <a:r>
              <a:rPr lang="en-US" sz="2400" b="1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ru-RU" sz="24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НОК</a:t>
            </a:r>
            <a:endParaRPr lang="ru-RU" sz="2400" b="1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2" descr="C:\Users\Natalya.Malhotra\Documents\Новый брендбук\eNano_blanks\border\eNano_border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270" y="859182"/>
            <a:ext cx="8621493" cy="7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1F3E-F055-7C44-A880-066B490B5739}" type="slidenum">
              <a:rPr lang="ru-RU" smtClean="0"/>
              <a:t>4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32923" y="965742"/>
            <a:ext cx="19233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НОКО</a:t>
            </a:r>
            <a:endParaRPr lang="ru-RU" sz="2800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11677" y="975258"/>
            <a:ext cx="19233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НОК</a:t>
            </a:r>
            <a:endParaRPr lang="ru-RU" sz="2800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Содержимое 14"/>
          <p:cNvSpPr>
            <a:spLocks noGrp="1"/>
          </p:cNvSpPr>
          <p:nvPr>
            <p:ph sz="half" idx="4294967295"/>
          </p:nvPr>
        </p:nvSpPr>
        <p:spPr>
          <a:xfrm>
            <a:off x="160094" y="2134729"/>
            <a:ext cx="5228247" cy="174794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SzPct val="100000"/>
              <a:buBlip>
                <a:blip r:embed="rId4"/>
              </a:buBlip>
            </a:pPr>
            <a:r>
              <a:rPr lang="ru-RU" sz="2400" b="1" dirty="0" smtClean="0">
                <a:cs typeface="Arial" panose="020B0604020202020204" pitchFamily="34" charset="0"/>
              </a:rPr>
              <a:t>Региональные и муниципальные центры ОКО </a:t>
            </a:r>
            <a:r>
              <a:rPr lang="ru-RU" sz="2400" dirty="0" smtClean="0">
                <a:cs typeface="Arial" panose="020B0604020202020204" pitchFamily="34" charset="0"/>
              </a:rPr>
              <a:t>(преимущественно)</a:t>
            </a:r>
          </a:p>
          <a:p>
            <a:pPr lvl="0">
              <a:buSzPct val="100000"/>
              <a:buBlip>
                <a:blip r:embed="rId5"/>
              </a:buBlip>
            </a:pPr>
            <a:r>
              <a:rPr lang="ru-RU" sz="2400" dirty="0"/>
              <a:t>Институты </a:t>
            </a:r>
            <a:r>
              <a:rPr lang="ru-RU" sz="2400" dirty="0" smtClean="0"/>
              <a:t>репетиторов</a:t>
            </a:r>
            <a:endParaRPr lang="ru-RU" sz="2400" dirty="0" smtClean="0">
              <a:cs typeface="Arial" panose="020B0604020202020204" pitchFamily="34" charset="0"/>
            </a:endParaRPr>
          </a:p>
          <a:p>
            <a:pPr lvl="0">
              <a:buSzPct val="100000"/>
              <a:buBlip>
                <a:blip r:embed="rId6"/>
              </a:buBlip>
            </a:pPr>
            <a:r>
              <a:rPr lang="ru-RU" sz="2400" dirty="0" smtClean="0">
                <a:cs typeface="Arial" panose="020B0604020202020204" pitchFamily="34" charset="0"/>
              </a:rPr>
              <a:t>Негосударственные организации </a:t>
            </a:r>
            <a:r>
              <a:rPr lang="ru-RU" sz="2400" dirty="0"/>
              <a:t>(пример – агентство Лидер, Чебоксары</a:t>
            </a:r>
            <a:r>
              <a:rPr lang="ru-RU" sz="2400" dirty="0" smtClean="0"/>
              <a:t>)</a:t>
            </a:r>
            <a:endParaRPr lang="ru-RU" sz="2400" dirty="0" smtClean="0">
              <a:cs typeface="Arial" panose="020B0604020202020204" pitchFamily="34" charset="0"/>
            </a:endParaRPr>
          </a:p>
        </p:txBody>
      </p:sp>
      <p:sp>
        <p:nvSpPr>
          <p:cNvPr id="19" name="Содержимое 14"/>
          <p:cNvSpPr>
            <a:spLocks noGrp="1"/>
          </p:cNvSpPr>
          <p:nvPr>
            <p:ph sz="half" idx="4294967295"/>
          </p:nvPr>
        </p:nvSpPr>
        <p:spPr>
          <a:xfrm>
            <a:off x="5443696" y="2070584"/>
            <a:ext cx="5174262" cy="304248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SzPct val="100000"/>
              <a:buBlip>
                <a:blip r:embed="rId4"/>
              </a:buBlip>
            </a:pPr>
            <a:r>
              <a:rPr lang="ru-RU" sz="2400" b="1" dirty="0" smtClean="0">
                <a:cs typeface="Arial" panose="020B0604020202020204" pitchFamily="34" charset="0"/>
              </a:rPr>
              <a:t>Центры оценки квалификаций</a:t>
            </a:r>
          </a:p>
          <a:p>
            <a:pPr marL="0" indent="0" algn="just">
              <a:buSzPct val="100000"/>
              <a:buNone/>
            </a:pPr>
            <a:r>
              <a:rPr lang="ru-RU" sz="2400" i="1" dirty="0"/>
              <a:t>Юридическое лицо или его структурное подразделение, прошедшее отбор советом по профессиональным квалификациям и наделенное полномочиями для проведения независимой оценки </a:t>
            </a:r>
            <a:r>
              <a:rPr lang="ru-RU" sz="2400" i="1" dirty="0" smtClean="0"/>
              <a:t>квалификации</a:t>
            </a:r>
            <a:endParaRPr lang="ru-RU" sz="2400" i="1" dirty="0" smtClean="0">
              <a:cs typeface="Arial" panose="020B0604020202020204" pitchFamily="34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85471" y="1535778"/>
            <a:ext cx="8522319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i="1" dirty="0" smtClean="0">
                <a:solidFill>
                  <a:srgbClr val="892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Организации, проводящие независимую оценку</a:t>
            </a:r>
            <a:endParaRPr lang="ru-RU" sz="2400" i="1" dirty="0">
              <a:solidFill>
                <a:srgbClr val="8924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одержимое 14"/>
          <p:cNvSpPr>
            <a:spLocks noGrp="1"/>
          </p:cNvSpPr>
          <p:nvPr>
            <p:ph sz="half" idx="4294967295"/>
          </p:nvPr>
        </p:nvSpPr>
        <p:spPr>
          <a:xfrm>
            <a:off x="5437336" y="5593100"/>
            <a:ext cx="5174262" cy="90289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SzPct val="100000"/>
              <a:buBlip>
                <a:blip r:embed="rId4"/>
              </a:buBlip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 счёт средств соискателей и работодателей</a:t>
            </a:r>
          </a:p>
        </p:txBody>
      </p:sp>
      <p:sp>
        <p:nvSpPr>
          <p:cNvPr id="26" name="Содержимое 14"/>
          <p:cNvSpPr>
            <a:spLocks noGrp="1"/>
          </p:cNvSpPr>
          <p:nvPr>
            <p:ph sz="half" idx="4294967295"/>
          </p:nvPr>
        </p:nvSpPr>
        <p:spPr>
          <a:xfrm>
            <a:off x="160094" y="5608976"/>
            <a:ext cx="5228247" cy="174859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SzPct val="100000"/>
              <a:buBlip>
                <a:blip r:embed="rId4"/>
              </a:buBlip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Преимущественно за счёт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регион.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муницип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бюджетов</a:t>
            </a:r>
          </a:p>
          <a:p>
            <a:pPr>
              <a:buSzPct val="100000"/>
              <a:buBlip>
                <a:blip r:embed="rId5"/>
              </a:buBlip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Средства семей и обр. организаций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207707" y="5098319"/>
            <a:ext cx="8522319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i="1" dirty="0" smtClean="0">
                <a:solidFill>
                  <a:srgbClr val="892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</a:t>
            </a:r>
            <a:endParaRPr lang="ru-RU" sz="2400" i="1" dirty="0">
              <a:solidFill>
                <a:srgbClr val="8924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969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азвание 1"/>
          <p:cNvSpPr txBox="1">
            <a:spLocks/>
          </p:cNvSpPr>
          <p:nvPr/>
        </p:nvSpPr>
        <p:spPr>
          <a:xfrm>
            <a:off x="1352748" y="1930400"/>
            <a:ext cx="3794733" cy="4495800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>
            <a:lvl1pPr algn="ctr" defTabSz="5246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Название 1"/>
          <p:cNvSpPr txBox="1">
            <a:spLocks/>
          </p:cNvSpPr>
          <p:nvPr/>
        </p:nvSpPr>
        <p:spPr>
          <a:xfrm>
            <a:off x="1352748" y="1928464"/>
            <a:ext cx="3794733" cy="4497736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>
            <a:lvl1pPr algn="ctr" defTabSz="5246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Изображение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34" y="288918"/>
            <a:ext cx="1133475" cy="647700"/>
          </a:xfrm>
          <a:prstGeom prst="rect">
            <a:avLst/>
          </a:prstGeom>
        </p:spPr>
      </p:pic>
      <p:sp>
        <p:nvSpPr>
          <p:cNvPr id="28" name="Заголовок 1"/>
          <p:cNvSpPr txBox="1">
            <a:spLocks/>
          </p:cNvSpPr>
          <p:nvPr/>
        </p:nvSpPr>
        <p:spPr>
          <a:xfrm>
            <a:off x="2095639" y="184134"/>
            <a:ext cx="8522319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НОКО    </a:t>
            </a:r>
            <a:r>
              <a:rPr lang="en-US" sz="2400" b="1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ru-RU" sz="24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НОК</a:t>
            </a:r>
            <a:endParaRPr lang="ru-RU" sz="2400" b="1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2" descr="C:\Users\Natalya.Malhotra\Documents\Новый брендбук\eNano_blanks\border\eNano_border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270" y="859182"/>
            <a:ext cx="8621493" cy="7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1F3E-F055-7C44-A880-066B490B5739}" type="slidenum">
              <a:rPr lang="ru-RU" smtClean="0"/>
              <a:t>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32923" y="965742"/>
            <a:ext cx="19233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НОКО</a:t>
            </a:r>
            <a:endParaRPr lang="ru-RU" sz="2800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11677" y="975258"/>
            <a:ext cx="19233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НОК</a:t>
            </a:r>
            <a:endParaRPr lang="ru-RU" sz="2800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43695" y="4059738"/>
            <a:ext cx="8522319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i="1" dirty="0" smtClean="0">
                <a:solidFill>
                  <a:srgbClr val="892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независимой оценки</a:t>
            </a:r>
            <a:endParaRPr lang="ru-RU" sz="2400" i="1" dirty="0">
              <a:solidFill>
                <a:srgbClr val="8924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одержимое 14"/>
          <p:cNvSpPr>
            <a:spLocks noGrp="1"/>
          </p:cNvSpPr>
          <p:nvPr>
            <p:ph sz="half" idx="4294967295"/>
          </p:nvPr>
        </p:nvSpPr>
        <p:spPr>
          <a:xfrm>
            <a:off x="5411436" y="4447140"/>
            <a:ext cx="5313238" cy="311570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SzPct val="100000"/>
              <a:buBlip>
                <a:blip r:embed="rId4"/>
              </a:buBlip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экзамен</a:t>
            </a:r>
          </a:p>
          <a:p>
            <a:pPr marL="0" indent="0" algn="just">
              <a:buSzPct val="100000"/>
              <a:buNone/>
            </a:pPr>
            <a:r>
              <a:rPr lang="ru-RU" sz="2400" i="1" dirty="0"/>
              <a:t>Ф</a:t>
            </a:r>
            <a:r>
              <a:rPr lang="ru-RU" sz="2400" i="1" dirty="0" smtClean="0"/>
              <a:t>орма </a:t>
            </a:r>
            <a:r>
              <a:rPr lang="ru-RU" sz="2400" i="1" dirty="0"/>
              <a:t>оценки квалификации, в ходе которой соискатель подтверждает свою профессиональную квалификацию, а центр оценки квалификации оценивает ее соответствие положениям профессионального стандарта </a:t>
            </a:r>
            <a:endParaRPr lang="ru-RU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одержимое 14"/>
          <p:cNvSpPr>
            <a:spLocks noGrp="1"/>
          </p:cNvSpPr>
          <p:nvPr>
            <p:ph sz="half" idx="4294967295"/>
          </p:nvPr>
        </p:nvSpPr>
        <p:spPr>
          <a:xfrm>
            <a:off x="189094" y="4540080"/>
            <a:ext cx="5105611" cy="210502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SzPct val="100000"/>
              <a:buBlip>
                <a:blip r:embed="rId4"/>
              </a:buBlip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Преимущественно тестирование</a:t>
            </a:r>
          </a:p>
          <a:p>
            <a:pPr>
              <a:buSzPct val="100000"/>
              <a:buBlip>
                <a:blip r:embed="rId5"/>
              </a:buBlip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Рейтинги</a:t>
            </a:r>
          </a:p>
          <a:p>
            <a:pPr>
              <a:buSzPct val="100000"/>
              <a:buBlip>
                <a:blip r:embed="rId6"/>
              </a:buBlip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Публичные доклады и открытые данные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54644" y="1479705"/>
            <a:ext cx="8522319" cy="448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i="1" dirty="0" smtClean="0">
                <a:solidFill>
                  <a:srgbClr val="892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Объекты независимой оценки</a:t>
            </a:r>
            <a:endParaRPr lang="ru-RU" sz="2400" i="1" dirty="0">
              <a:solidFill>
                <a:srgbClr val="8924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одержимое 14"/>
          <p:cNvSpPr>
            <a:spLocks noGrp="1"/>
          </p:cNvSpPr>
          <p:nvPr>
            <p:ph sz="half" idx="4294967295"/>
          </p:nvPr>
        </p:nvSpPr>
        <p:spPr>
          <a:xfrm>
            <a:off x="153123" y="1829340"/>
            <a:ext cx="5174262" cy="1280986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buSzPct val="100000"/>
              <a:buBlip>
                <a:blip r:embed="rId4"/>
              </a:buBlip>
            </a:pP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Результаты 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освоения обучающимися образовательных 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преимущественно результаты формального образования (ФГОС)</a:t>
            </a:r>
          </a:p>
        </p:txBody>
      </p:sp>
      <p:sp>
        <p:nvSpPr>
          <p:cNvPr id="30" name="Содержимое 14"/>
          <p:cNvSpPr>
            <a:spLocks noGrp="1"/>
          </p:cNvSpPr>
          <p:nvPr>
            <p:ph sz="half" idx="4294967295"/>
          </p:nvPr>
        </p:nvSpPr>
        <p:spPr>
          <a:xfrm>
            <a:off x="5422385" y="1838728"/>
            <a:ext cx="5174262" cy="1085861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buSzPct val="100000"/>
              <a:buBlip>
                <a:blip r:embed="rId4"/>
              </a:buBlip>
            </a:pP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квалификации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Результаты основного и дополнительного образования, опыт работы (профессиональный стандарт)</a:t>
            </a:r>
          </a:p>
        </p:txBody>
      </p:sp>
    </p:spTree>
    <p:extLst>
      <p:ext uri="{BB962C8B-B14F-4D97-AF65-F5344CB8AC3E}">
        <p14:creationId xmlns:p14="http://schemas.microsoft.com/office/powerpoint/2010/main" val="3250052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азвание 1"/>
          <p:cNvSpPr txBox="1">
            <a:spLocks/>
          </p:cNvSpPr>
          <p:nvPr/>
        </p:nvSpPr>
        <p:spPr>
          <a:xfrm>
            <a:off x="1352748" y="1930400"/>
            <a:ext cx="3794733" cy="4495800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>
            <a:lvl1pPr algn="ctr" defTabSz="5246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Название 1"/>
          <p:cNvSpPr txBox="1">
            <a:spLocks/>
          </p:cNvSpPr>
          <p:nvPr/>
        </p:nvSpPr>
        <p:spPr>
          <a:xfrm>
            <a:off x="1352748" y="1928464"/>
            <a:ext cx="3794733" cy="4497736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>
            <a:lvl1pPr algn="ctr" defTabSz="5246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Изображение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34" y="288918"/>
            <a:ext cx="1133475" cy="647700"/>
          </a:xfrm>
          <a:prstGeom prst="rect">
            <a:avLst/>
          </a:prstGeom>
        </p:spPr>
      </p:pic>
      <p:sp>
        <p:nvSpPr>
          <p:cNvPr id="28" name="Заголовок 1"/>
          <p:cNvSpPr txBox="1">
            <a:spLocks/>
          </p:cNvSpPr>
          <p:nvPr/>
        </p:nvSpPr>
        <p:spPr>
          <a:xfrm>
            <a:off x="2095639" y="184134"/>
            <a:ext cx="8522319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НОКО    </a:t>
            </a:r>
            <a:r>
              <a:rPr lang="en-US" sz="2400" b="1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ru-RU" sz="24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НОК</a:t>
            </a:r>
            <a:endParaRPr lang="ru-RU" sz="2400" b="1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2" descr="C:\Users\Natalya.Malhotra\Documents\Новый брендбук\eNano_blanks\border\eNano_border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270" y="859182"/>
            <a:ext cx="8621493" cy="7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1F3E-F055-7C44-A880-066B490B5739}" type="slidenum">
              <a:rPr lang="ru-RU" smtClean="0"/>
              <a:t>6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32923" y="965742"/>
            <a:ext cx="19233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НОКО</a:t>
            </a:r>
            <a:endParaRPr lang="ru-RU" sz="2800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11677" y="975258"/>
            <a:ext cx="19233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НОК</a:t>
            </a:r>
            <a:endParaRPr lang="ru-RU" sz="2800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18784" y="1391295"/>
            <a:ext cx="8522319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i="1" dirty="0" smtClean="0">
                <a:solidFill>
                  <a:srgbClr val="892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Характеристика процедуры НО</a:t>
            </a:r>
            <a:endParaRPr lang="ru-RU" sz="2400" i="1" dirty="0">
              <a:solidFill>
                <a:srgbClr val="8924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одержимое 14"/>
          <p:cNvSpPr>
            <a:spLocks noGrp="1"/>
          </p:cNvSpPr>
          <p:nvPr>
            <p:ph sz="half" idx="4294967295"/>
          </p:nvPr>
        </p:nvSpPr>
        <p:spPr>
          <a:xfrm>
            <a:off x="217263" y="1945535"/>
            <a:ext cx="5174262" cy="430572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SzPct val="100000"/>
              <a:buBlip>
                <a:blip r:embed="rId4"/>
              </a:buBlip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Государственный экзамен (ЕГЭ) -стандартизированная процедура, не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связан с обр.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организацией.</a:t>
            </a:r>
          </a:p>
          <a:p>
            <a:pPr>
              <a:buSzPct val="100000"/>
              <a:buBlip>
                <a:blip r:embed="rId4"/>
              </a:buBlip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Мониторинги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обр. достижений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(международные, НИКО, региональные мониторинги) - чаще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всего «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связаны»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 обр.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организацией, внешними остаются разработка тестов и проверка.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одержимое 14"/>
          <p:cNvSpPr>
            <a:spLocks noGrp="1"/>
          </p:cNvSpPr>
          <p:nvPr>
            <p:ph sz="half" idx="4294967295"/>
          </p:nvPr>
        </p:nvSpPr>
        <p:spPr>
          <a:xfrm>
            <a:off x="5486525" y="1780130"/>
            <a:ext cx="5313238" cy="5278831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SzPct val="100000"/>
              <a:buBlip>
                <a:blip r:embed="rId4"/>
              </a:buBlip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экзамен</a:t>
            </a:r>
          </a:p>
          <a:p>
            <a:pPr>
              <a:buSzPct val="100000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Аккредитованные эксперты (члены квалификационной комиссии)</a:t>
            </a:r>
          </a:p>
          <a:p>
            <a:pPr>
              <a:buSzPct val="100000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Оценочные средства под ПС</a:t>
            </a:r>
          </a:p>
          <a:p>
            <a:pPr>
              <a:buSzPct val="100000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Теоретическая и практическая части</a:t>
            </a:r>
          </a:p>
          <a:p>
            <a:pPr>
              <a:buSzPct val="100000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Экзамен в реальных производственных условиях (оборудование, справочники), могут использоваться симуляторы.</a:t>
            </a:r>
          </a:p>
          <a:p>
            <a:pPr>
              <a:buSzPct val="100000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Отдельное помещение</a:t>
            </a:r>
          </a:p>
        </p:txBody>
      </p:sp>
    </p:spTree>
    <p:extLst>
      <p:ext uri="{BB962C8B-B14F-4D97-AF65-F5344CB8AC3E}">
        <p14:creationId xmlns:p14="http://schemas.microsoft.com/office/powerpoint/2010/main" val="498318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азвание 1"/>
          <p:cNvSpPr txBox="1">
            <a:spLocks/>
          </p:cNvSpPr>
          <p:nvPr/>
        </p:nvSpPr>
        <p:spPr>
          <a:xfrm>
            <a:off x="1352748" y="1930400"/>
            <a:ext cx="3794733" cy="4495800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>
            <a:lvl1pPr algn="ctr" defTabSz="5246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Название 1"/>
          <p:cNvSpPr txBox="1">
            <a:spLocks/>
          </p:cNvSpPr>
          <p:nvPr/>
        </p:nvSpPr>
        <p:spPr>
          <a:xfrm>
            <a:off x="1352748" y="1928464"/>
            <a:ext cx="3794733" cy="4497736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>
            <a:lvl1pPr algn="ctr" defTabSz="5246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Изображение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34" y="288918"/>
            <a:ext cx="1133475" cy="647700"/>
          </a:xfrm>
          <a:prstGeom prst="rect">
            <a:avLst/>
          </a:prstGeom>
        </p:spPr>
      </p:pic>
      <p:sp>
        <p:nvSpPr>
          <p:cNvPr id="28" name="Заголовок 1"/>
          <p:cNvSpPr txBox="1">
            <a:spLocks/>
          </p:cNvSpPr>
          <p:nvPr/>
        </p:nvSpPr>
        <p:spPr>
          <a:xfrm>
            <a:off x="2095639" y="184134"/>
            <a:ext cx="8522319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НОКО    </a:t>
            </a:r>
            <a:r>
              <a:rPr lang="en-US" sz="2400" b="1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ru-RU" sz="24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НОК</a:t>
            </a:r>
            <a:endParaRPr lang="ru-RU" sz="2400" b="1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2" descr="C:\Users\Natalya.Malhotra\Documents\Новый брендбук\eNano_blanks\border\eNano_border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270" y="859182"/>
            <a:ext cx="8621493" cy="7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1F3E-F055-7C44-A880-066B490B5739}" type="slidenum">
              <a:rPr lang="ru-RU" smtClean="0"/>
              <a:t>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32923" y="965742"/>
            <a:ext cx="19233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НОКО</a:t>
            </a:r>
            <a:endParaRPr lang="ru-RU" sz="2800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11677" y="975258"/>
            <a:ext cx="19233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НОК</a:t>
            </a:r>
            <a:endParaRPr lang="ru-RU" sz="2800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36372" y="1706020"/>
            <a:ext cx="8522319" cy="448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i="1" dirty="0" smtClean="0">
                <a:solidFill>
                  <a:srgbClr val="892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результатов</a:t>
            </a:r>
            <a:endParaRPr lang="ru-RU" sz="2400" i="1" dirty="0">
              <a:solidFill>
                <a:srgbClr val="8924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одержимое 14"/>
          <p:cNvSpPr>
            <a:spLocks noGrp="1"/>
          </p:cNvSpPr>
          <p:nvPr>
            <p:ph sz="half" idx="4294967295"/>
          </p:nvPr>
        </p:nvSpPr>
        <p:spPr>
          <a:xfrm>
            <a:off x="136372" y="2228677"/>
            <a:ext cx="5269262" cy="3060849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buSzPct val="100000"/>
              <a:buBlip>
                <a:blip r:embed="rId4"/>
              </a:buBlip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основном низкие ставки</a:t>
            </a:r>
          </a:p>
          <a:p>
            <a:pPr algn="just">
              <a:buSzPct val="100000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Рейтинги и информирование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потребителей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SzPct val="100000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Самооценка школы, проектирование шага развития</a:t>
            </a:r>
          </a:p>
          <a:p>
            <a:pPr algn="just">
              <a:buSzPct val="100000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Негативный опыт – для внешнего контроля</a:t>
            </a:r>
          </a:p>
        </p:txBody>
      </p:sp>
      <p:sp>
        <p:nvSpPr>
          <p:cNvPr id="27" name="Содержимое 14"/>
          <p:cNvSpPr>
            <a:spLocks noGrp="1"/>
          </p:cNvSpPr>
          <p:nvPr>
            <p:ph sz="half" idx="4294967295"/>
          </p:nvPr>
        </p:nvSpPr>
        <p:spPr>
          <a:xfrm>
            <a:off x="5405634" y="2250396"/>
            <a:ext cx="5174262" cy="2385645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buSzPct val="100000"/>
              <a:buBlip>
                <a:blip r:embed="rId4"/>
              </a:buBlip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Решения с высокими ставками</a:t>
            </a:r>
          </a:p>
          <a:p>
            <a:pPr algn="just">
              <a:buSzPct val="100000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Поступление на работу</a:t>
            </a:r>
          </a:p>
          <a:p>
            <a:pPr algn="just">
              <a:buSzPct val="100000"/>
            </a:pP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Найм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сотрудников</a:t>
            </a:r>
          </a:p>
          <a:p>
            <a:pPr algn="just">
              <a:buSzPct val="100000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«Допуск» компании к участию в конкурсах</a:t>
            </a:r>
          </a:p>
        </p:txBody>
      </p:sp>
    </p:spTree>
    <p:extLst>
      <p:ext uri="{BB962C8B-B14F-4D97-AF65-F5344CB8AC3E}">
        <p14:creationId xmlns:p14="http://schemas.microsoft.com/office/powerpoint/2010/main" val="160336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азвание 1"/>
          <p:cNvSpPr txBox="1">
            <a:spLocks/>
          </p:cNvSpPr>
          <p:nvPr/>
        </p:nvSpPr>
        <p:spPr>
          <a:xfrm>
            <a:off x="1352748" y="1928464"/>
            <a:ext cx="3794733" cy="4497736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>
            <a:lvl1pPr algn="ctr" defTabSz="5246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200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Изображение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34" y="400050"/>
            <a:ext cx="1133475" cy="647700"/>
          </a:xfrm>
          <a:prstGeom prst="rect">
            <a:avLst/>
          </a:prstGeom>
        </p:spPr>
      </p:pic>
      <p:sp>
        <p:nvSpPr>
          <p:cNvPr id="60" name="Нашивка 4"/>
          <p:cNvSpPr/>
          <p:nvPr/>
        </p:nvSpPr>
        <p:spPr>
          <a:xfrm>
            <a:off x="1018280" y="4178300"/>
            <a:ext cx="1421098" cy="1236064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7620" rIns="0" bIns="76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b="1" kern="1200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178270" y="375290"/>
            <a:ext cx="8033757" cy="6724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761C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отличия НОК от НОКО</a:t>
            </a:r>
            <a:endParaRPr lang="en-US" sz="2400" b="1" dirty="0" smtClean="0">
              <a:solidFill>
                <a:schemeClr val="bg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C:\Users\Natalya.Malhotra\Documents\Новый брендбук\eNano_blanks\border\eNano_border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270" y="1033818"/>
            <a:ext cx="8621493" cy="7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1F3E-F055-7C44-A880-066B490B5739}" type="slidenum">
              <a:rPr lang="ru-RU" smtClean="0"/>
              <a:t>8</a:t>
            </a:fld>
            <a:endParaRPr lang="ru-RU"/>
          </a:p>
        </p:txBody>
      </p:sp>
      <p:sp>
        <p:nvSpPr>
          <p:cNvPr id="17" name="Содержимое 14"/>
          <p:cNvSpPr>
            <a:spLocks noGrp="1"/>
          </p:cNvSpPr>
          <p:nvPr>
            <p:ph sz="half" idx="4294967295"/>
          </p:nvPr>
        </p:nvSpPr>
        <p:spPr>
          <a:xfrm>
            <a:off x="296882" y="1577707"/>
            <a:ext cx="10328263" cy="4672932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buSzPct val="100000"/>
              <a:buBlip>
                <a:blip r:embed="rId4"/>
              </a:buBlip>
            </a:pP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Вневедомственность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НОК (Минтруд и МОН не оказывают прямого влияния)</a:t>
            </a:r>
          </a:p>
          <a:p>
            <a:pPr algn="just">
              <a:buSzPct val="100000"/>
              <a:buBlip>
                <a:blip r:embed="rId5"/>
              </a:buBlip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Результаты НОК критически важны для работника / работодателя</a:t>
            </a:r>
          </a:p>
          <a:p>
            <a:pPr algn="just">
              <a:buSzPct val="100000"/>
              <a:buBlip>
                <a:blip r:embed="rId6"/>
              </a:buBlip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НОК – оценка и использование результатов профессионалами, а не потребителями!</a:t>
            </a:r>
          </a:p>
          <a:p>
            <a:pPr algn="just">
              <a:buSzPct val="100000"/>
              <a:buBlip>
                <a:blip r:embed="rId7"/>
              </a:buBlip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Оценивается, прежде всего, способность выполнять профессиональные задачи. Традиционные образовательные результаты (знания, умения) в оценке носят вторичный характер.</a:t>
            </a:r>
          </a:p>
        </p:txBody>
      </p:sp>
    </p:spTree>
    <p:extLst>
      <p:ext uri="{BB962C8B-B14F-4D97-AF65-F5344CB8AC3E}">
        <p14:creationId xmlns:p14="http://schemas.microsoft.com/office/powerpoint/2010/main" val="886032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3052</TotalTime>
  <Words>623</Words>
  <Application>Microsoft Macintosh PowerPoint</Application>
  <PresentationFormat>Другой</PresentationFormat>
  <Paragraphs>123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1 1</dc:creator>
  <cp:lastModifiedBy>Igor Valdman</cp:lastModifiedBy>
  <cp:revision>170</cp:revision>
  <cp:lastPrinted>2015-10-28T19:52:21Z</cp:lastPrinted>
  <dcterms:created xsi:type="dcterms:W3CDTF">2015-09-08T21:23:22Z</dcterms:created>
  <dcterms:modified xsi:type="dcterms:W3CDTF">2015-10-29T09:26:11Z</dcterms:modified>
</cp:coreProperties>
</file>